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handoutMasterIdLst>
    <p:handoutMasterId r:id="rId22"/>
  </p:handoutMasterIdLst>
  <p:sldIdLst>
    <p:sldId id="256" r:id="rId2"/>
    <p:sldId id="257" r:id="rId3"/>
    <p:sldId id="258" r:id="rId4"/>
    <p:sldId id="259" r:id="rId5"/>
    <p:sldId id="260" r:id="rId6"/>
    <p:sldId id="261" r:id="rId7"/>
    <p:sldId id="262" r:id="rId8"/>
    <p:sldId id="263" r:id="rId9"/>
    <p:sldId id="264" r:id="rId10"/>
    <p:sldId id="266" r:id="rId11"/>
    <p:sldId id="267" r:id="rId12"/>
    <p:sldId id="268" r:id="rId13"/>
    <p:sldId id="269" r:id="rId14"/>
    <p:sldId id="270" r:id="rId15"/>
    <p:sldId id="271" r:id="rId16"/>
    <p:sldId id="272" r:id="rId17"/>
    <p:sldId id="273" r:id="rId18"/>
    <p:sldId id="274" r:id="rId19"/>
    <p:sldId id="275"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rry Ruff" initials="JR" lastIdx="2" clrIdx="0"/>
  <p:cmAuthor id="2" name="Brooke" initials="B" lastIdx="1" clrIdx="1">
    <p:extLst>
      <p:ext uri="{19B8F6BF-5375-455C-9EA6-DF929625EA0E}">
        <p15:presenceInfo xmlns:p15="http://schemas.microsoft.com/office/powerpoint/2012/main" userId="S::bsaron@smp.org::514a032d-1aac-4ed1-9878-3ed7bd3ee23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427" autoAdjust="0"/>
    <p:restoredTop sz="75761" autoAdjust="0"/>
  </p:normalViewPr>
  <p:slideViewPr>
    <p:cSldViewPr>
      <p:cViewPr>
        <p:scale>
          <a:sx n="77" d="100"/>
          <a:sy n="77" d="100"/>
        </p:scale>
        <p:origin x="418" y="31"/>
      </p:cViewPr>
      <p:guideLst>
        <p:guide orient="horz" pos="2160"/>
        <p:guide pos="2880"/>
      </p:guideLst>
    </p:cSldViewPr>
  </p:slideViewPr>
  <p:notesTextViewPr>
    <p:cViewPr>
      <p:scale>
        <a:sx n="100" d="100"/>
        <a:sy n="100" d="100"/>
      </p:scale>
      <p:origin x="0" y="0"/>
    </p:cViewPr>
  </p:notesTextViewPr>
  <p:notesViewPr>
    <p:cSldViewPr>
      <p:cViewPr varScale="1">
        <p:scale>
          <a:sx n="99" d="100"/>
          <a:sy n="99" d="100"/>
        </p:scale>
        <p:origin x="4272"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F9FBF35-D604-3247-8F14-DE363E84DD2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590BEA1E-A0E4-FD41-8A9E-D239540D603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39140DC-7307-6940-9821-3E5B4D608C07}" type="datetimeFigureOut">
              <a:rPr lang="en-US" smtClean="0"/>
              <a:t>12/4/2020</a:t>
            </a:fld>
            <a:endParaRPr lang="en-US" dirty="0"/>
          </a:p>
        </p:txBody>
      </p:sp>
      <p:sp>
        <p:nvSpPr>
          <p:cNvPr id="4" name="Footer Placeholder 3">
            <a:extLst>
              <a:ext uri="{FF2B5EF4-FFF2-40B4-BE49-F238E27FC236}">
                <a16:creationId xmlns:a16="http://schemas.microsoft.com/office/drawing/2014/main" id="{B84587AD-72B8-FF46-BD55-5DBD92BD240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04CC678F-4AEF-0F48-AD90-578991B1F17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BABF54C-42E7-B544-A99D-9691AF2E1856}" type="slidenum">
              <a:rPr lang="en-US" smtClean="0"/>
              <a:t>‹#›</a:t>
            </a:fld>
            <a:endParaRPr lang="en-US" dirty="0"/>
          </a:p>
        </p:txBody>
      </p:sp>
    </p:spTree>
    <p:extLst>
      <p:ext uri="{BB962C8B-B14F-4D97-AF65-F5344CB8AC3E}">
        <p14:creationId xmlns:p14="http://schemas.microsoft.com/office/powerpoint/2010/main" val="42102077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728F2B-10A1-42D5-914E-F298A7E39417}" type="datetimeFigureOut">
              <a:rPr lang="en-US" smtClean="0"/>
              <a:pPr/>
              <a:t>12/4/2020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20DC229-7167-44B8-9A48-0708C090EF13}" type="slidenum">
              <a:rPr lang="en-US" smtClean="0"/>
              <a:pPr/>
              <a:t>‹#›</a:t>
            </a:fld>
            <a:endParaRPr lang="en-US" dirty="0"/>
          </a:p>
        </p:txBody>
      </p:sp>
    </p:spTree>
    <p:extLst>
      <p:ext uri="{BB962C8B-B14F-4D97-AF65-F5344CB8AC3E}">
        <p14:creationId xmlns:p14="http://schemas.microsoft.com/office/powerpoint/2010/main" val="5200579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a:t>
            </a:fld>
            <a:endParaRPr lang="en-US" dirty="0"/>
          </a:p>
        </p:txBody>
      </p:sp>
    </p:spTree>
    <p:extLst>
      <p:ext uri="{BB962C8B-B14F-4D97-AF65-F5344CB8AC3E}">
        <p14:creationId xmlns:p14="http://schemas.microsoft.com/office/powerpoint/2010/main" val="4280269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Andre Silva Pinto / Shutterstock.com</a:t>
            </a: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10</a:t>
            </a:fld>
            <a:endParaRPr lang="en-US" dirty="0"/>
          </a:p>
        </p:txBody>
      </p:sp>
    </p:spTree>
    <p:extLst>
      <p:ext uri="{BB962C8B-B14F-4D97-AF65-F5344CB8AC3E}">
        <p14:creationId xmlns:p14="http://schemas.microsoft.com/office/powerpoint/2010/main" val="11663206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Why do we make the threefold Sign of the Cross on our forehead, lips, and heart? We cross our foreheads so the Word of God will always be in our thoughts and purify our minds. We cross our lips so our speech will be holy and we will share the Gospel with others. And we cross our hearts to invite God to always be in the intentions of our hearts.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dirty="0">
                <a:solidFill>
                  <a:schemeClr val="bg1">
                    <a:lumMod val="65000"/>
                  </a:schemeClr>
                </a:solidFill>
              </a:rPr>
              <a:t>If your students feel that the Homily doesn’t necessarily apply to them, remind them that it’s a challenge for the priest to direct his remarks to everyone. If we listen carefully, we can almost always hear at least one thing that can be helpful and lead us to reflect on the meaning the readings have in our lives. </a:t>
            </a: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11</a:t>
            </a:fld>
            <a:endParaRPr lang="en-US" dirty="0"/>
          </a:p>
        </p:txBody>
      </p:sp>
    </p:spTree>
    <p:extLst>
      <p:ext uri="{BB962C8B-B14F-4D97-AF65-F5344CB8AC3E}">
        <p14:creationId xmlns:p14="http://schemas.microsoft.com/office/powerpoint/2010/main" val="9840294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Notes: </a:t>
            </a:r>
            <a:r>
              <a:rPr lang="en-US" dirty="0"/>
              <a:t>The Sunday cycle is divided into three years, Year A, Year B, and Year C. In Year A, we read mostly  from the Gospel of Matthew. In Year B, we read mostly from the Gospel of Mark. In Year C, we read mostly from the Gospel of Luke. We read from the Gospel of John during the Easter Season of all three years. </a:t>
            </a:r>
          </a:p>
          <a:p>
            <a:endParaRPr lang="en-US" dirty="0"/>
          </a:p>
          <a:p>
            <a:r>
              <a:rPr lang="en-US" dirty="0"/>
              <a:t>The weekday cycle is divided into two years, Year 1 and Year 2. We read Year 1 in odd-numbered years, and we read Year 2 in even-numbered years. The Gospel readings are the same for both years. </a:t>
            </a:r>
          </a:p>
        </p:txBody>
      </p:sp>
      <p:sp>
        <p:nvSpPr>
          <p:cNvPr id="4" name="Slide Number Placeholder 3"/>
          <p:cNvSpPr>
            <a:spLocks noGrp="1"/>
          </p:cNvSpPr>
          <p:nvPr>
            <p:ph type="sldNum" sz="quarter" idx="5"/>
          </p:nvPr>
        </p:nvSpPr>
        <p:spPr/>
        <p:txBody>
          <a:bodyPr/>
          <a:lstStyle/>
          <a:p>
            <a:fld id="{720DC229-7167-44B8-9A48-0708C090EF13}" type="slidenum">
              <a:rPr lang="en-US" smtClean="0"/>
              <a:pPr/>
              <a:t>12</a:t>
            </a:fld>
            <a:endParaRPr lang="en-US" dirty="0"/>
          </a:p>
        </p:txBody>
      </p:sp>
    </p:spTree>
    <p:extLst>
      <p:ext uri="{BB962C8B-B14F-4D97-AF65-F5344CB8AC3E}">
        <p14:creationId xmlns:p14="http://schemas.microsoft.com/office/powerpoint/2010/main" val="34842852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 Gina Vescovi / Shutterstock.com</a:t>
            </a:r>
          </a:p>
          <a:p>
            <a:endParaRPr lang="en-US" i="0" dirty="0"/>
          </a:p>
          <a:p>
            <a:r>
              <a:rPr lang="en-US" i="1" dirty="0"/>
              <a:t>Notes: </a:t>
            </a:r>
            <a:r>
              <a:rPr lang="en-US" dirty="0"/>
              <a:t>The presence of Christ in the Eucharistic elements is unique. Christ is present in his Body and Blood in the fullest sense. This is called the Real Presence of Christ. </a:t>
            </a:r>
          </a:p>
        </p:txBody>
      </p:sp>
      <p:sp>
        <p:nvSpPr>
          <p:cNvPr id="4" name="Slide Number Placeholder 3"/>
          <p:cNvSpPr>
            <a:spLocks noGrp="1"/>
          </p:cNvSpPr>
          <p:nvPr>
            <p:ph type="sldNum" sz="quarter" idx="5"/>
          </p:nvPr>
        </p:nvSpPr>
        <p:spPr/>
        <p:txBody>
          <a:bodyPr/>
          <a:lstStyle/>
          <a:p>
            <a:fld id="{720DC229-7167-44B8-9A48-0708C090EF13}" type="slidenum">
              <a:rPr lang="en-US" smtClean="0"/>
              <a:pPr/>
              <a:t>13</a:t>
            </a:fld>
            <a:endParaRPr lang="en-US" dirty="0"/>
          </a:p>
        </p:txBody>
      </p:sp>
    </p:spTree>
    <p:extLst>
      <p:ext uri="{BB962C8B-B14F-4D97-AF65-F5344CB8AC3E}">
        <p14:creationId xmlns:p14="http://schemas.microsoft.com/office/powerpoint/2010/main" val="40190367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 MARI TERE / Shutterstock.com</a:t>
            </a:r>
            <a:br>
              <a:rPr lang="en-US" i="1" dirty="0"/>
            </a:br>
            <a:endParaRPr lang="en-US" i="1" dirty="0"/>
          </a:p>
          <a:p>
            <a:r>
              <a:rPr lang="en-US" i="1" dirty="0"/>
              <a:t>Notes: </a:t>
            </a:r>
            <a:r>
              <a:rPr lang="en-US" dirty="0"/>
              <a:t>If the students have questions about what these specific items are, have them refer to chapter 7, article 28, in the student book. </a:t>
            </a:r>
          </a:p>
        </p:txBody>
      </p:sp>
      <p:sp>
        <p:nvSpPr>
          <p:cNvPr id="4" name="Slide Number Placeholder 3"/>
          <p:cNvSpPr>
            <a:spLocks noGrp="1"/>
          </p:cNvSpPr>
          <p:nvPr>
            <p:ph type="sldNum" sz="quarter" idx="5"/>
          </p:nvPr>
        </p:nvSpPr>
        <p:spPr/>
        <p:txBody>
          <a:bodyPr/>
          <a:lstStyle/>
          <a:p>
            <a:fld id="{720DC229-7167-44B8-9A48-0708C090EF13}" type="slidenum">
              <a:rPr lang="en-US" smtClean="0"/>
              <a:pPr/>
              <a:t>14</a:t>
            </a:fld>
            <a:endParaRPr lang="en-US" dirty="0"/>
          </a:p>
        </p:txBody>
      </p:sp>
    </p:spTree>
    <p:extLst>
      <p:ext uri="{BB962C8B-B14F-4D97-AF65-F5344CB8AC3E}">
        <p14:creationId xmlns:p14="http://schemas.microsoft.com/office/powerpoint/2010/main" val="32888013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 Lisa F. Young / Shutterstock.com</a:t>
            </a:r>
          </a:p>
          <a:p>
            <a:endParaRPr lang="en-US" i="1" dirty="0"/>
          </a:p>
          <a:p>
            <a:r>
              <a:rPr lang="en-US" i="1" dirty="0"/>
              <a:t>Notes:</a:t>
            </a:r>
            <a:r>
              <a:rPr lang="en-US" dirty="0"/>
              <a:t> The priest accepts the gifts and prays over them. </a:t>
            </a:r>
          </a:p>
        </p:txBody>
      </p:sp>
      <p:sp>
        <p:nvSpPr>
          <p:cNvPr id="4" name="Slide Number Placeholder 3"/>
          <p:cNvSpPr>
            <a:spLocks noGrp="1"/>
          </p:cNvSpPr>
          <p:nvPr>
            <p:ph type="sldNum" sz="quarter" idx="5"/>
          </p:nvPr>
        </p:nvSpPr>
        <p:spPr/>
        <p:txBody>
          <a:bodyPr/>
          <a:lstStyle/>
          <a:p>
            <a:fld id="{720DC229-7167-44B8-9A48-0708C090EF13}" type="slidenum">
              <a:rPr lang="en-US" smtClean="0"/>
              <a:pPr/>
              <a:t>15</a:t>
            </a:fld>
            <a:endParaRPr lang="en-US" dirty="0"/>
          </a:p>
        </p:txBody>
      </p:sp>
    </p:spTree>
    <p:extLst>
      <p:ext uri="{BB962C8B-B14F-4D97-AF65-F5344CB8AC3E}">
        <p14:creationId xmlns:p14="http://schemas.microsoft.com/office/powerpoint/2010/main" val="29769017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 Creativa Images / Shutterstock.com</a:t>
            </a:r>
          </a:p>
          <a:p>
            <a:endParaRPr lang="en-US" i="1" dirty="0"/>
          </a:p>
          <a:p>
            <a:r>
              <a:rPr lang="en-US" i="1" dirty="0"/>
              <a:t>Notes: </a:t>
            </a:r>
            <a:r>
              <a:rPr lang="en-US" dirty="0"/>
              <a:t>Explain to the students that Transubstantiation is the name given to the action of changing the bread and wine into the Body and Blood of Jesus Christ. </a:t>
            </a:r>
          </a:p>
        </p:txBody>
      </p:sp>
      <p:sp>
        <p:nvSpPr>
          <p:cNvPr id="4" name="Slide Number Placeholder 3"/>
          <p:cNvSpPr>
            <a:spLocks noGrp="1"/>
          </p:cNvSpPr>
          <p:nvPr>
            <p:ph type="sldNum" sz="quarter" idx="5"/>
          </p:nvPr>
        </p:nvSpPr>
        <p:spPr/>
        <p:txBody>
          <a:bodyPr/>
          <a:lstStyle/>
          <a:p>
            <a:fld id="{720DC229-7167-44B8-9A48-0708C090EF13}" type="slidenum">
              <a:rPr lang="en-US" smtClean="0"/>
              <a:pPr/>
              <a:t>16</a:t>
            </a:fld>
            <a:endParaRPr lang="en-US" dirty="0"/>
          </a:p>
        </p:txBody>
      </p:sp>
    </p:spTree>
    <p:extLst>
      <p:ext uri="{BB962C8B-B14F-4D97-AF65-F5344CB8AC3E}">
        <p14:creationId xmlns:p14="http://schemas.microsoft.com/office/powerpoint/2010/main" val="23282637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Notes: </a:t>
            </a:r>
            <a:r>
              <a:rPr lang="en-US" dirty="0"/>
              <a:t>Every Catholic is required to receive the Eucharist at least during the Easter season. </a:t>
            </a:r>
          </a:p>
        </p:txBody>
      </p:sp>
      <p:sp>
        <p:nvSpPr>
          <p:cNvPr id="4" name="Slide Number Placeholder 3"/>
          <p:cNvSpPr>
            <a:spLocks noGrp="1"/>
          </p:cNvSpPr>
          <p:nvPr>
            <p:ph type="sldNum" sz="quarter" idx="5"/>
          </p:nvPr>
        </p:nvSpPr>
        <p:spPr/>
        <p:txBody>
          <a:bodyPr/>
          <a:lstStyle/>
          <a:p>
            <a:fld id="{720DC229-7167-44B8-9A48-0708C090EF13}" type="slidenum">
              <a:rPr lang="en-US" smtClean="0"/>
              <a:pPr/>
              <a:t>17</a:t>
            </a:fld>
            <a:endParaRPr lang="en-US" dirty="0"/>
          </a:p>
        </p:txBody>
      </p:sp>
    </p:spTree>
    <p:extLst>
      <p:ext uri="{BB962C8B-B14F-4D97-AF65-F5344CB8AC3E}">
        <p14:creationId xmlns:p14="http://schemas.microsoft.com/office/powerpoint/2010/main" val="15883020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u="none" dirty="0"/>
              <a:t>© wideonet/Shutterstock.com</a:t>
            </a:r>
          </a:p>
          <a:p>
            <a:endParaRPr lang="en-US" i="1" dirty="0"/>
          </a:p>
          <a:p>
            <a:r>
              <a:rPr lang="en-US" i="1" dirty="0"/>
              <a:t>Notes:</a:t>
            </a:r>
            <a:r>
              <a:rPr lang="en-US" dirty="0"/>
              <a:t> In the Eucharistic Prayer, which is the prayer of thanksgiving and consecration, we offer the bread and wine to be transformed into the Body and Blood of Christ. The </a:t>
            </a:r>
            <a:r>
              <a:rPr lang="en-US" i="1" dirty="0"/>
              <a:t>epiclesis</a:t>
            </a:r>
            <a:r>
              <a:rPr lang="en-US" dirty="0"/>
              <a:t> is the part of the Mass when the priest stretches both of his hands over the offering, invoking the Holy Spirit to come upon these gifts, to make them holy, that they might become the Body and Blood of Christ. </a:t>
            </a:r>
          </a:p>
          <a:p>
            <a:endParaRPr lang="en-US" dirty="0"/>
          </a:p>
          <a:p>
            <a:r>
              <a:rPr lang="en-US" dirty="0"/>
              <a:t>You may want to review the terms </a:t>
            </a:r>
            <a:r>
              <a:rPr lang="en-US" i="1" dirty="0"/>
              <a:t>consecration</a:t>
            </a:r>
            <a:r>
              <a:rPr lang="en-US" dirty="0"/>
              <a:t> and </a:t>
            </a:r>
            <a:r>
              <a:rPr lang="en-US" i="1" dirty="0"/>
              <a:t>Transubstantiation</a:t>
            </a:r>
            <a:r>
              <a:rPr lang="en-US" dirty="0"/>
              <a:t> with the students. The bread and wine are consecrated together in the Eucharistic celebration. This means the Holy Spirit has been invoked upon these gifts. By the consecration, the Transubstantiation of the bread and wine is brought about. </a:t>
            </a:r>
            <a:r>
              <a:rPr lang="en-US" i="1" dirty="0"/>
              <a:t>Transubstantiation</a:t>
            </a:r>
            <a:r>
              <a:rPr lang="en-US" dirty="0"/>
              <a:t> means “a change of substance.” The physical attributes of bread and wine remain the same, but the substance (what the bread and wine essentially are) has been changed. </a:t>
            </a:r>
          </a:p>
          <a:p>
            <a:endParaRPr lang="en-US" dirty="0"/>
          </a:p>
          <a:p>
            <a:r>
              <a:rPr lang="en-US" dirty="0"/>
              <a:t>For more detailed descriptions of each of the parts of the Liturgy of the Eucharist, refer to chapter 7, article 29, in the student book.</a:t>
            </a:r>
          </a:p>
        </p:txBody>
      </p:sp>
      <p:sp>
        <p:nvSpPr>
          <p:cNvPr id="4" name="Slide Number Placeholder 3"/>
          <p:cNvSpPr>
            <a:spLocks noGrp="1"/>
          </p:cNvSpPr>
          <p:nvPr>
            <p:ph type="sldNum" sz="quarter" idx="5"/>
          </p:nvPr>
        </p:nvSpPr>
        <p:spPr/>
        <p:txBody>
          <a:bodyPr/>
          <a:lstStyle/>
          <a:p>
            <a:fld id="{720DC229-7167-44B8-9A48-0708C090EF13}" type="slidenum">
              <a:rPr lang="en-US" smtClean="0"/>
              <a:pPr/>
              <a:t>18</a:t>
            </a:fld>
            <a:endParaRPr lang="en-US" dirty="0"/>
          </a:p>
        </p:txBody>
      </p:sp>
    </p:spTree>
    <p:extLst>
      <p:ext uri="{BB962C8B-B14F-4D97-AF65-F5344CB8AC3E}">
        <p14:creationId xmlns:p14="http://schemas.microsoft.com/office/powerpoint/2010/main" val="20035331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i="0" dirty="0"/>
              <a:t>© Ciro Orabona Creative / Shutterstock.com</a:t>
            </a:r>
            <a:endParaRPr lang="en-US" i="0" dirty="0"/>
          </a:p>
          <a:p>
            <a:endParaRPr lang="en-US" i="1" dirty="0"/>
          </a:p>
          <a:p>
            <a:r>
              <a:rPr lang="en-US" i="1" dirty="0"/>
              <a:t>Notes: </a:t>
            </a:r>
            <a:r>
              <a:rPr lang="en-US" dirty="0"/>
              <a:t>Point out to the students that there are specific ways for them to participate in the liturgy. They can be an altar server, a choir member, a lector, an usher, an extraordinary minister of Holy Communion, a sacristan, and more. </a:t>
            </a:r>
          </a:p>
        </p:txBody>
      </p:sp>
      <p:sp>
        <p:nvSpPr>
          <p:cNvPr id="4" name="Slide Number Placeholder 3"/>
          <p:cNvSpPr>
            <a:spLocks noGrp="1"/>
          </p:cNvSpPr>
          <p:nvPr>
            <p:ph type="sldNum" sz="quarter" idx="5"/>
          </p:nvPr>
        </p:nvSpPr>
        <p:spPr/>
        <p:txBody>
          <a:bodyPr/>
          <a:lstStyle/>
          <a:p>
            <a:fld id="{720DC229-7167-44B8-9A48-0708C090EF13}" type="slidenum">
              <a:rPr lang="en-US" smtClean="0"/>
              <a:pPr/>
              <a:t>19</a:t>
            </a:fld>
            <a:endParaRPr lang="en-US" dirty="0"/>
          </a:p>
        </p:txBody>
      </p:sp>
    </p:spTree>
    <p:extLst>
      <p:ext uri="{BB962C8B-B14F-4D97-AF65-F5344CB8AC3E}">
        <p14:creationId xmlns:p14="http://schemas.microsoft.com/office/powerpoint/2010/main" val="825129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dirty="0">
                <a:solidFill>
                  <a:schemeClr val="bg1">
                    <a:lumMod val="65000"/>
                  </a:schemeClr>
                </a:solidFill>
              </a:rPr>
              <a:t>© overkit/Shutterstock.com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kern="1200" dirty="0">
                <a:solidFill>
                  <a:schemeClr val="tx1"/>
                </a:solidFill>
                <a:effectLst/>
                <a:latin typeface="+mn-lt"/>
                <a:ea typeface="+mn-ea"/>
                <a:cs typeface="+mn-cs"/>
              </a:rPr>
              <a:t>Introduce the focus of unit 3—the Sacraments of Christian Initiation. This chapter focuses on the Eucharist.</a:t>
            </a:r>
            <a:endParaRPr lang="en-US"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2</a:t>
            </a:fld>
            <a:endParaRPr lang="en-US" dirty="0"/>
          </a:p>
        </p:txBody>
      </p:sp>
    </p:spTree>
    <p:extLst>
      <p:ext uri="{BB962C8B-B14F-4D97-AF65-F5344CB8AC3E}">
        <p14:creationId xmlns:p14="http://schemas.microsoft.com/office/powerpoint/2010/main" val="23563269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Olga Klochanko / Shutterstock.com</a:t>
            </a:r>
            <a:endParaRPr lang="en-US" b="1" i="0"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3</a:t>
            </a:fld>
            <a:endParaRPr lang="en-US" dirty="0"/>
          </a:p>
        </p:txBody>
      </p:sp>
    </p:spTree>
    <p:extLst>
      <p:ext uri="{BB962C8B-B14F-4D97-AF65-F5344CB8AC3E}">
        <p14:creationId xmlns:p14="http://schemas.microsoft.com/office/powerpoint/2010/main" val="39682706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Saint Mary’s Press</a:t>
            </a:r>
          </a:p>
        </p:txBody>
      </p:sp>
      <p:sp>
        <p:nvSpPr>
          <p:cNvPr id="4" name="Slide Number Placeholder 3"/>
          <p:cNvSpPr>
            <a:spLocks noGrp="1"/>
          </p:cNvSpPr>
          <p:nvPr>
            <p:ph type="sldNum" sz="quarter" idx="10"/>
          </p:nvPr>
        </p:nvSpPr>
        <p:spPr/>
        <p:txBody>
          <a:bodyPr/>
          <a:lstStyle/>
          <a:p>
            <a:fld id="{720DC229-7167-44B8-9A48-0708C090EF13}" type="slidenum">
              <a:rPr lang="en-US" smtClean="0"/>
              <a:pPr/>
              <a:t>4</a:t>
            </a:fld>
            <a:endParaRPr lang="en-US" dirty="0"/>
          </a:p>
        </p:txBody>
      </p:sp>
    </p:spTree>
    <p:extLst>
      <p:ext uri="{BB962C8B-B14F-4D97-AF65-F5344CB8AC3E}">
        <p14:creationId xmlns:p14="http://schemas.microsoft.com/office/powerpoint/2010/main" val="17944512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Arthimedes/Shutterstock.com</a:t>
            </a:r>
            <a:endParaRPr lang="en-US" sz="1200" b="1"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0DC229-7167-44B8-9A48-0708C090EF13}" type="slidenum">
              <a:rPr lang="en-US" smtClean="0"/>
              <a:pPr/>
              <a:t>5</a:t>
            </a:fld>
            <a:endParaRPr lang="en-US" dirty="0"/>
          </a:p>
        </p:txBody>
      </p:sp>
    </p:spTree>
    <p:extLst>
      <p:ext uri="{BB962C8B-B14F-4D97-AF65-F5344CB8AC3E}">
        <p14:creationId xmlns:p14="http://schemas.microsoft.com/office/powerpoint/2010/main" val="11504870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Valeria Aksakova / Shutterstock.com</a:t>
            </a:r>
            <a:endParaRPr lang="en-US" b="1"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6</a:t>
            </a:fld>
            <a:endParaRPr lang="en-US" dirty="0"/>
          </a:p>
        </p:txBody>
      </p:sp>
    </p:spTree>
    <p:extLst>
      <p:ext uri="{BB962C8B-B14F-4D97-AF65-F5344CB8AC3E}">
        <p14:creationId xmlns:p14="http://schemas.microsoft.com/office/powerpoint/2010/main" val="31244540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tsg.pictures/Shutterstock.com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Saint Paul is pictured here. Ask the students if they can think of anyone else who was instrumental in fostering Gentile communities.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(It would be some of the Apostles who traveled to the far reaches of the Roman Empire to spread the Good News to Jews and Gentiles alike.)</a:t>
            </a:r>
          </a:p>
        </p:txBody>
      </p:sp>
      <p:sp>
        <p:nvSpPr>
          <p:cNvPr id="4" name="Slide Number Placeholder 3"/>
          <p:cNvSpPr>
            <a:spLocks noGrp="1"/>
          </p:cNvSpPr>
          <p:nvPr>
            <p:ph type="sldNum" sz="quarter" idx="10"/>
          </p:nvPr>
        </p:nvSpPr>
        <p:spPr/>
        <p:txBody>
          <a:bodyPr/>
          <a:lstStyle/>
          <a:p>
            <a:fld id="{720DC229-7167-44B8-9A48-0708C090EF13}" type="slidenum">
              <a:rPr lang="en-US" smtClean="0"/>
              <a:pPr/>
              <a:t>7</a:t>
            </a:fld>
            <a:endParaRPr lang="en-US" dirty="0"/>
          </a:p>
        </p:txBody>
      </p:sp>
    </p:spTree>
    <p:extLst>
      <p:ext uri="{BB962C8B-B14F-4D97-AF65-F5344CB8AC3E}">
        <p14:creationId xmlns:p14="http://schemas.microsoft.com/office/powerpoint/2010/main" val="25964929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Lisa F. Young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The Introductory Rites of the Mass bring us together as a worshipping community. Once we have been welcomed and have proclaimed God’s goodness in Christ, we are ready to listen to the Word of God. </a:t>
            </a: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8</a:t>
            </a:fld>
            <a:endParaRPr lang="en-US" dirty="0"/>
          </a:p>
        </p:txBody>
      </p:sp>
    </p:spTree>
    <p:extLst>
      <p:ext uri="{BB962C8B-B14F-4D97-AF65-F5344CB8AC3E}">
        <p14:creationId xmlns:p14="http://schemas.microsoft.com/office/powerpoint/2010/main" val="19578613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Thoom/Shutterstock.com</a:t>
            </a:r>
            <a:endParaRPr lang="en-US" sz="1200" b="1" i="0" dirty="0">
              <a:solidFill>
                <a:schemeClr val="bg1">
                  <a:lumMod val="65000"/>
                </a:schemeClr>
              </a:solidFill>
            </a:endParaRPr>
          </a:p>
        </p:txBody>
      </p:sp>
      <p:sp>
        <p:nvSpPr>
          <p:cNvPr id="4" name="Slide Number Placeholder 3"/>
          <p:cNvSpPr>
            <a:spLocks noGrp="1"/>
          </p:cNvSpPr>
          <p:nvPr>
            <p:ph type="sldNum" sz="quarter" idx="10"/>
          </p:nvPr>
        </p:nvSpPr>
        <p:spPr/>
        <p:txBody>
          <a:bodyPr/>
          <a:lstStyle/>
          <a:p>
            <a:fld id="{720DC229-7167-44B8-9A48-0708C090EF13}" type="slidenum">
              <a:rPr lang="en-US" smtClean="0"/>
              <a:pPr/>
              <a:t>9</a:t>
            </a:fld>
            <a:endParaRPr lang="en-US" dirty="0"/>
          </a:p>
        </p:txBody>
      </p:sp>
    </p:spTree>
    <p:extLst>
      <p:ext uri="{BB962C8B-B14F-4D97-AF65-F5344CB8AC3E}">
        <p14:creationId xmlns:p14="http://schemas.microsoft.com/office/powerpoint/2010/main" val="34844367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normAutofit/>
          </a:bodyPr>
          <a:lstStyle>
            <a:lvl1pPr algn="ctr">
              <a:defRPr sz="4400" b="1">
                <a:solidFill>
                  <a:schemeClr val="tx1"/>
                </a:solidFill>
                <a:effectLst>
                  <a:outerShdw blurRad="50800" dist="50800" dir="5400000" algn="ctr" rotWithShape="0">
                    <a:schemeClr val="bg1">
                      <a:lumMod val="85000"/>
                    </a:schemeClr>
                  </a:outerShdw>
                </a:effectLst>
                <a:latin typeface="Arial" pitchFamily="34" charset="0"/>
                <a:cs typeface="Arial" pitchFamily="34" charset="0"/>
              </a:defRPr>
            </a:lvl1pPr>
          </a:lstStyle>
          <a:p>
            <a:r>
              <a:rPr lang="en-US" dirty="0"/>
              <a:t>Click to edit Master title style</a:t>
            </a:r>
          </a:p>
        </p:txBody>
      </p:sp>
      <p:sp>
        <p:nvSpPr>
          <p:cNvPr id="9" name="Text Placeholder 8"/>
          <p:cNvSpPr>
            <a:spLocks noGrp="1"/>
          </p:cNvSpPr>
          <p:nvPr>
            <p:ph type="body" sz="quarter" idx="10" hasCustomPrompt="1"/>
          </p:nvPr>
        </p:nvSpPr>
        <p:spPr>
          <a:xfrm>
            <a:off x="7543800" y="6019800"/>
            <a:ext cx="1676400" cy="304800"/>
          </a:xfrm>
        </p:spPr>
        <p:txBody>
          <a:bodyPr lIns="0" anchor="ctr" anchorCtr="0">
            <a:normAutofit/>
          </a:bodyPr>
          <a:lstStyle>
            <a:lvl1pPr algn="l">
              <a:buNone/>
              <a:defRPr sz="800">
                <a:solidFill>
                  <a:schemeClr val="bg1">
                    <a:lumMod val="50000"/>
                  </a:schemeClr>
                </a:solidFill>
              </a:defRPr>
            </a:lvl1pPr>
          </a:lstStyle>
          <a:p>
            <a:pPr lvl="0"/>
            <a:r>
              <a:rPr lang="en-US" dirty="0"/>
              <a:t>Document # TX000000</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1752600"/>
            <a:ext cx="6477000" cy="4373563"/>
          </a:xfrm>
        </p:spPr>
        <p:txBody>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1143000"/>
            <a:ext cx="8229600" cy="914400"/>
          </a:xfrm>
        </p:spPr>
        <p:txBody>
          <a:bodyPr>
            <a:normAutofit/>
          </a:bodyPr>
          <a:lstStyle>
            <a:lvl1pPr algn="l">
              <a:defRPr sz="2800" b="1" baseline="0">
                <a:latin typeface="Arial" pitchFamily="34" charset="0"/>
                <a:cs typeface="Arial" pitchFamily="34" charset="0"/>
              </a:defRPr>
            </a:lvl1pPr>
          </a:lstStyle>
          <a:p>
            <a:r>
              <a:rPr lang="en-US" dirty="0"/>
              <a:t>Click to edit Master title style</a:t>
            </a:r>
            <a:br>
              <a:rPr lang="en-US" dirty="0"/>
            </a:br>
            <a:r>
              <a:rPr lang="en-US" dirty="0"/>
              <a:t>2 line title</a:t>
            </a:r>
          </a:p>
        </p:txBody>
      </p:sp>
      <p:sp>
        <p:nvSpPr>
          <p:cNvPr id="3" name="Content Placeholder 2"/>
          <p:cNvSpPr>
            <a:spLocks noGrp="1"/>
          </p:cNvSpPr>
          <p:nvPr>
            <p:ph idx="1"/>
          </p:nvPr>
        </p:nvSpPr>
        <p:spPr>
          <a:xfrm>
            <a:off x="1371600" y="2209800"/>
            <a:ext cx="64770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lines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2209800"/>
            <a:ext cx="64008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
        <p:nvSpPr>
          <p:cNvPr id="9" name="Text Placeholder 8"/>
          <p:cNvSpPr>
            <a:spLocks noGrp="1"/>
          </p:cNvSpPr>
          <p:nvPr>
            <p:ph type="body" sz="quarter" idx="12" hasCustomPrompt="1"/>
          </p:nvPr>
        </p:nvSpPr>
        <p:spPr>
          <a:xfrm>
            <a:off x="1676400" y="1600200"/>
            <a:ext cx="6477000" cy="533400"/>
          </a:xfrm>
        </p:spPr>
        <p:txBody>
          <a:bodyPr>
            <a:normAutofit/>
          </a:bodyPr>
          <a:lstStyle>
            <a:lvl1pPr>
              <a:buNone/>
              <a:defRPr sz="2800" b="1">
                <a:solidFill>
                  <a:schemeClr val="tx2">
                    <a:lumMod val="60000"/>
                    <a:lumOff val="40000"/>
                  </a:schemeClr>
                </a:solidFill>
              </a:defRPr>
            </a:lvl1pPr>
          </a:lstStyle>
          <a:p>
            <a:pPr lvl="0"/>
            <a:r>
              <a:rPr lang="en-US" dirty="0"/>
              <a:t>Click to edit 2nd line emphasis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no body text">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914400" y="1143000"/>
            <a:ext cx="7696200" cy="609600"/>
          </a:xfrm>
        </p:spPr>
        <p:txBody>
          <a:bodyPr/>
          <a:lstStyle>
            <a:lvl1pPr>
              <a:buNone/>
              <a:defRPr sz="2800" b="1"/>
            </a:lvl1pPr>
          </a:lstStyle>
          <a:p>
            <a:pPr lvl="0"/>
            <a:r>
              <a:rPr lang="en-US"/>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column/narrow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11" name="Text Placeholder 10"/>
          <p:cNvSpPr>
            <a:spLocks noGrp="1"/>
          </p:cNvSpPr>
          <p:nvPr>
            <p:ph type="body" sz="quarter" idx="12"/>
          </p:nvPr>
        </p:nvSpPr>
        <p:spPr>
          <a:xfrm>
            <a:off x="914400" y="1143000"/>
            <a:ext cx="7315200" cy="609600"/>
          </a:xfrm>
        </p:spPr>
        <p:txBody>
          <a:bodyPr>
            <a:normAutofit/>
          </a:bodyPr>
          <a:lstStyle>
            <a:lvl1pPr>
              <a:buNone/>
              <a:defRPr sz="2800" b="1"/>
            </a:lvl1pPr>
          </a:lstStyle>
          <a:p>
            <a:pPr lvl="0"/>
            <a:r>
              <a:rPr lang="en-US"/>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6"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11" name="Text Placeholder 10"/>
          <p:cNvSpPr>
            <a:spLocks noGrp="1"/>
          </p:cNvSpPr>
          <p:nvPr>
            <p:ph type="body" sz="quarter" idx="12"/>
          </p:nvPr>
        </p:nvSpPr>
        <p:spPr>
          <a:xfrm>
            <a:off x="914400" y="2514600"/>
            <a:ext cx="7315200" cy="1524000"/>
          </a:xfrm>
        </p:spPr>
        <p:txBody>
          <a:bodyPr/>
          <a:lstStyle>
            <a:lvl1pPr algn="ctr">
              <a:buNone/>
              <a:defRPr sz="2800">
                <a:solidFill>
                  <a:schemeClr val="accent5">
                    <a:lumMod val="75000"/>
                  </a:schemeClr>
                </a:solidFill>
              </a:defRPr>
            </a:lvl1pPr>
            <a:lvl2pPr algn="ctr">
              <a:defRPr sz="2400" i="1"/>
            </a:lvl2pPr>
          </a:lstStyle>
          <a:p>
            <a:pPr lvl="0"/>
            <a:r>
              <a:rPr lang="en-US"/>
              <a:t>Click to edit Master text styles</a:t>
            </a:r>
          </a:p>
          <a:p>
            <a:pPr lvl="1"/>
            <a:r>
              <a:rPr lang="en-US"/>
              <a:t>Second level</a:t>
            </a:r>
          </a:p>
        </p:txBody>
      </p:sp>
      <p:sp>
        <p:nvSpPr>
          <p:cNvPr id="13" name="Text Placeholder 12"/>
          <p:cNvSpPr>
            <a:spLocks noGrp="1"/>
          </p:cNvSpPr>
          <p:nvPr>
            <p:ph type="body" sz="quarter" idx="13"/>
          </p:nvPr>
        </p:nvSpPr>
        <p:spPr>
          <a:xfrm>
            <a:off x="2590800" y="4267200"/>
            <a:ext cx="5029200" cy="1447800"/>
          </a:xfrm>
        </p:spPr>
        <p:txBody>
          <a:bodyPr>
            <a:normAutofit/>
          </a:bodyPr>
          <a:lstStyle>
            <a:lvl1pPr marL="457200" indent="-457200">
              <a:buAutoNum type="arabicPeriod"/>
              <a:defRPr sz="2400"/>
            </a:lvl1pPr>
            <a:lvl2pPr>
              <a:defRPr sz="2400"/>
            </a:lvl2pPr>
          </a:lstStyle>
          <a:p>
            <a:pPr lvl="0"/>
            <a:r>
              <a:rPr lang="en-US"/>
              <a:t>Click to edit Master text styles</a:t>
            </a:r>
          </a:p>
          <a:p>
            <a:pPr lvl="1"/>
            <a:r>
              <a:rPr lang="en-US"/>
              <a:t>Second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838200"/>
            <a:ext cx="7772400" cy="5794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73" r:id="rId3"/>
    <p:sldLayoutId id="2147483672" r:id="rId4"/>
    <p:sldLayoutId id="2147483651" r:id="rId5"/>
    <p:sldLayoutId id="2147483674" r:id="rId6"/>
    <p:sldLayoutId id="2147483652" r:id="rId7"/>
    <p:sldLayoutId id="2147483655" r:id="rId8"/>
  </p:sldLayoutIdLst>
  <p:txStyles>
    <p:title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lstStyle/>
          <a:p>
            <a:r>
              <a:rPr lang="en-US" dirty="0"/>
              <a:t>The Celebration </a:t>
            </a:r>
            <a:br>
              <a:rPr lang="en-US" dirty="0"/>
            </a:br>
            <a:r>
              <a:rPr lang="en-US" dirty="0"/>
              <a:t>of the Eucharist</a:t>
            </a:r>
          </a:p>
        </p:txBody>
      </p:sp>
      <p:sp>
        <p:nvSpPr>
          <p:cNvPr id="3" name="Subtitle 2"/>
          <p:cNvSpPr txBox="1">
            <a:spLocks/>
          </p:cNvSpPr>
          <p:nvPr/>
        </p:nvSpPr>
        <p:spPr>
          <a:xfrm>
            <a:off x="-30866" y="3886200"/>
            <a:ext cx="9144000" cy="990600"/>
          </a:xfrm>
          <a:prstGeom prst="rect">
            <a:avLst/>
          </a:prstGeom>
        </p:spPr>
        <p:txBody>
          <a:bodyPr/>
          <a:lst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i="1" dirty="0"/>
              <a:t>Sacraments and God’s Grace</a:t>
            </a:r>
          </a:p>
          <a:p>
            <a:pPr marL="0" indent="0" algn="ctr">
              <a:buNone/>
            </a:pPr>
            <a:r>
              <a:rPr lang="en-US" dirty="0"/>
              <a:t>Unit 3, Chapter 7</a:t>
            </a:r>
          </a:p>
        </p:txBody>
      </p:sp>
      <p:sp>
        <p:nvSpPr>
          <p:cNvPr id="5" name="Text Placeholder 3"/>
          <p:cNvSpPr>
            <a:spLocks noGrp="1"/>
          </p:cNvSpPr>
          <p:nvPr/>
        </p:nvSpPr>
        <p:spPr>
          <a:xfrm>
            <a:off x="0" y="5562600"/>
            <a:ext cx="9144000" cy="123111"/>
          </a:xfrm>
          <a:prstGeom prst="rect">
            <a:avLst/>
          </a:prstGeom>
        </p:spPr>
        <p:txBody>
          <a:bodyPr vert="horz" wrap="square" lIns="0" tIns="0" rIns="0" bIns="0" rtlCol="0" anchor="ctr" anchorCtr="0">
            <a:spAutoFit/>
          </a:bodyPr>
          <a:lstStyle>
            <a:lvl1pPr marL="342900" indent="-342900" algn="l" defTabSz="914400" rtl="0" eaLnBrk="1" latinLnBrk="0" hangingPunct="1">
              <a:spcBef>
                <a:spcPct val="20000"/>
              </a:spcBef>
              <a:buFont typeface="Arial" pitchFamily="34" charset="0"/>
              <a:buNone/>
              <a:defRPr sz="800" kern="1200">
                <a:solidFill>
                  <a:schemeClr val="bg1">
                    <a:lumMod val="50000"/>
                  </a:schemeClr>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t>Document #: TX006849</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14400"/>
            <a:ext cx="8229600" cy="762000"/>
          </a:xfrm>
        </p:spPr>
        <p:txBody>
          <a:bodyPr>
            <a:normAutofit fontScale="90000"/>
          </a:bodyPr>
          <a:lstStyle/>
          <a:p>
            <a:br>
              <a:rPr lang="en-US" dirty="0"/>
            </a:br>
            <a:endParaRPr lang="en-US" dirty="0"/>
          </a:p>
        </p:txBody>
      </p:sp>
      <p:sp>
        <p:nvSpPr>
          <p:cNvPr id="3" name="Content Placeholder 2"/>
          <p:cNvSpPr>
            <a:spLocks noGrp="1"/>
          </p:cNvSpPr>
          <p:nvPr>
            <p:ph idx="1"/>
          </p:nvPr>
        </p:nvSpPr>
        <p:spPr>
          <a:xfrm>
            <a:off x="3124199" y="1605735"/>
            <a:ext cx="5486401" cy="4373563"/>
          </a:xfrm>
        </p:spPr>
        <p:txBody>
          <a:bodyPr>
            <a:noAutofit/>
          </a:bodyPr>
          <a:lstStyle/>
          <a:p>
            <a:pPr marL="231775" indent="-231775">
              <a:lnSpc>
                <a:spcPct val="114000"/>
              </a:lnSpc>
              <a:spcBef>
                <a:spcPts val="0"/>
              </a:spcBef>
            </a:pPr>
            <a:r>
              <a:rPr lang="en-US" sz="2200" dirty="0"/>
              <a:t>The </a:t>
            </a:r>
            <a:r>
              <a:rPr lang="en-US" sz="2200" b="1" dirty="0"/>
              <a:t>First Reading </a:t>
            </a:r>
            <a:r>
              <a:rPr lang="en-US" sz="2200" dirty="0"/>
              <a:t>recalls the events of the Old Testament. These readings were selected because of their relationship to the chosen Gospel readings, and so the assembly would hear many of the most significant Old Testament passages. </a:t>
            </a:r>
          </a:p>
          <a:p>
            <a:pPr marL="231775" indent="-231775">
              <a:lnSpc>
                <a:spcPct val="114000"/>
              </a:lnSpc>
              <a:spcBef>
                <a:spcPts val="0"/>
              </a:spcBef>
            </a:pPr>
            <a:r>
              <a:rPr lang="en-US" sz="2200" dirty="0"/>
              <a:t>The </a:t>
            </a:r>
            <a:r>
              <a:rPr lang="en-US" sz="2200" b="1" dirty="0"/>
              <a:t>Responsorial Psalm </a:t>
            </a:r>
            <a:r>
              <a:rPr lang="en-US" sz="2200" dirty="0"/>
              <a:t>is the response to the first reading. It gives</a:t>
            </a:r>
            <a:br>
              <a:rPr lang="en-US" sz="2200" dirty="0"/>
            </a:br>
            <a:r>
              <a:rPr lang="en-US" sz="2200" dirty="0"/>
              <a:t>us an opportunity to meditate on the Word of God. </a:t>
            </a:r>
          </a:p>
        </p:txBody>
      </p:sp>
      <p:sp>
        <p:nvSpPr>
          <p:cNvPr id="4" name="TextBox 3">
            <a:extLst>
              <a:ext uri="{FF2B5EF4-FFF2-40B4-BE49-F238E27FC236}">
                <a16:creationId xmlns:a16="http://schemas.microsoft.com/office/drawing/2014/main" id="{B3F52C57-D1D2-4E09-9CD0-97EC80429FE9}"/>
              </a:ext>
            </a:extLst>
          </p:cNvPr>
          <p:cNvSpPr txBox="1"/>
          <p:nvPr/>
        </p:nvSpPr>
        <p:spPr bwMode="auto">
          <a:xfrm>
            <a:off x="609600" y="914400"/>
            <a:ext cx="7010400" cy="400110"/>
          </a:xfrm>
          <a:prstGeom prst="rect">
            <a:avLst/>
          </a:prstGeom>
          <a:noFill/>
          <a:ln w="9525">
            <a:noFill/>
            <a:miter lim="800000"/>
            <a:headEnd/>
            <a:tailEnd/>
          </a:ln>
        </p:spPr>
        <p:txBody>
          <a:bodyPr wrap="square" rtlCol="0">
            <a:spAutoFit/>
          </a:bodyPr>
          <a:lstStyle/>
          <a:p>
            <a:r>
              <a:rPr lang="en-US" sz="2000" b="1" dirty="0">
                <a:latin typeface="Arial" panose="020B0604020202020204" pitchFamily="34" charset="0"/>
                <a:cs typeface="Arial" panose="020B0604020202020204" pitchFamily="34" charset="0"/>
              </a:rPr>
              <a:t>The Liturgy of the Word (continued)</a:t>
            </a:r>
          </a:p>
        </p:txBody>
      </p:sp>
      <p:pic>
        <p:nvPicPr>
          <p:cNvPr id="7" name="Picture 6" descr="A person sitting at a table&#10;&#10;Description automatically generated">
            <a:extLst>
              <a:ext uri="{FF2B5EF4-FFF2-40B4-BE49-F238E27FC236}">
                <a16:creationId xmlns:a16="http://schemas.microsoft.com/office/drawing/2014/main" id="{C04FB3D8-9908-4997-A17E-339A3975696E}"/>
              </a:ext>
            </a:extLst>
          </p:cNvPr>
          <p:cNvPicPr>
            <a:picLocks noChangeAspect="1"/>
          </p:cNvPicPr>
          <p:nvPr/>
        </p:nvPicPr>
        <p:blipFill rotWithShape="1">
          <a:blip r:embed="rId3">
            <a:extLst>
              <a:ext uri="{28A0092B-C50C-407E-A947-70E740481C1C}">
                <a14:useLocalDpi xmlns:a14="http://schemas.microsoft.com/office/drawing/2010/main" val="0"/>
              </a:ext>
            </a:extLst>
          </a:blip>
          <a:srcRect t="8649" r="45197"/>
          <a:stretch/>
        </p:blipFill>
        <p:spPr>
          <a:xfrm>
            <a:off x="0" y="1733586"/>
            <a:ext cx="2895600" cy="3219414"/>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838200"/>
            <a:ext cx="7772400" cy="609600"/>
          </a:xfrm>
        </p:spPr>
        <p:txBody>
          <a:bodyPr>
            <a:normAutofit/>
          </a:bodyPr>
          <a:lstStyle/>
          <a:p>
            <a:r>
              <a:rPr lang="en-US" sz="2000" dirty="0"/>
              <a:t>The Liturgy of the Word (continued)</a:t>
            </a:r>
          </a:p>
        </p:txBody>
      </p:sp>
      <p:sp>
        <p:nvSpPr>
          <p:cNvPr id="5" name="Content Placeholder 4">
            <a:extLst>
              <a:ext uri="{FF2B5EF4-FFF2-40B4-BE49-F238E27FC236}">
                <a16:creationId xmlns:a16="http://schemas.microsoft.com/office/drawing/2014/main" id="{315E1419-820D-4DCD-8AEC-68709CD9020E}"/>
              </a:ext>
            </a:extLst>
          </p:cNvPr>
          <p:cNvSpPr>
            <a:spLocks noGrp="1"/>
          </p:cNvSpPr>
          <p:nvPr>
            <p:ph idx="1"/>
          </p:nvPr>
        </p:nvSpPr>
        <p:spPr>
          <a:xfrm>
            <a:off x="1066800" y="1676400"/>
            <a:ext cx="7696200" cy="4495800"/>
          </a:xfrm>
        </p:spPr>
        <p:txBody>
          <a:bodyPr>
            <a:noAutofit/>
          </a:bodyPr>
          <a:lstStyle/>
          <a:p>
            <a:pPr marL="231775" indent="-231775">
              <a:lnSpc>
                <a:spcPct val="114000"/>
              </a:lnSpc>
              <a:spcBef>
                <a:spcPts val="0"/>
              </a:spcBef>
            </a:pPr>
            <a:r>
              <a:rPr lang="en-US" sz="2200" dirty="0"/>
              <a:t>The </a:t>
            </a:r>
            <a:r>
              <a:rPr lang="en-US" sz="2200" b="1" dirty="0"/>
              <a:t>Second Reading </a:t>
            </a:r>
            <a:r>
              <a:rPr lang="en-US" sz="2200" dirty="0"/>
              <a:t>is usually from one of the letters </a:t>
            </a:r>
            <a:br>
              <a:rPr lang="en-US" sz="2200" dirty="0"/>
            </a:br>
            <a:r>
              <a:rPr lang="en-US" sz="2200" dirty="0"/>
              <a:t>of Saint Paul or the writings of the other Apostles. In these letters, we find many similarities to our life of faith today. </a:t>
            </a:r>
          </a:p>
          <a:p>
            <a:pPr marL="231775" indent="-231775">
              <a:lnSpc>
                <a:spcPct val="114000"/>
              </a:lnSpc>
              <a:spcBef>
                <a:spcPts val="0"/>
              </a:spcBef>
            </a:pPr>
            <a:r>
              <a:rPr lang="en-US" sz="2200" b="1" dirty="0"/>
              <a:t>The Gospel Acclamation </a:t>
            </a:r>
            <a:r>
              <a:rPr lang="en-US" sz="2200" dirty="0"/>
              <a:t>consists of the Alleluia and a Scripture verse. </a:t>
            </a:r>
          </a:p>
          <a:p>
            <a:pPr marL="231775" indent="-231775">
              <a:lnSpc>
                <a:spcPct val="114000"/>
              </a:lnSpc>
              <a:spcBef>
                <a:spcPts val="0"/>
              </a:spcBef>
            </a:pPr>
            <a:r>
              <a:rPr lang="en-US" sz="2200" dirty="0"/>
              <a:t>The proclamation of the </a:t>
            </a:r>
            <a:r>
              <a:rPr lang="en-US" sz="2200" b="1" dirty="0"/>
              <a:t>Gospel</a:t>
            </a:r>
            <a:r>
              <a:rPr lang="en-US" sz="2200" dirty="0"/>
              <a:t> is the high point of the Liturgy of the Word.</a:t>
            </a:r>
          </a:p>
          <a:p>
            <a:pPr marL="231775" indent="-231775">
              <a:lnSpc>
                <a:spcPct val="114000"/>
              </a:lnSpc>
              <a:spcBef>
                <a:spcPts val="0"/>
              </a:spcBef>
            </a:pPr>
            <a:r>
              <a:rPr lang="en-US" sz="2200" dirty="0"/>
              <a:t>The </a:t>
            </a:r>
            <a:r>
              <a:rPr lang="en-US" sz="2200" b="1" dirty="0"/>
              <a:t>Homily</a:t>
            </a:r>
            <a:r>
              <a:rPr lang="en-US" sz="2200" dirty="0"/>
              <a:t> helps us to discover the meaning of the </a:t>
            </a:r>
            <a:br>
              <a:rPr lang="en-US" sz="2200" dirty="0"/>
            </a:br>
            <a:r>
              <a:rPr lang="en-US" sz="2200" dirty="0"/>
              <a:t>Word of God for us today. After the readings, the Homily helps us to figure out how we can respond to the Word </a:t>
            </a:r>
            <a:br>
              <a:rPr lang="en-US" sz="2200" dirty="0"/>
            </a:br>
            <a:r>
              <a:rPr lang="en-US" sz="2200" dirty="0"/>
              <a:t>of God that we heard.</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7A3A5-F212-4194-A577-312D8CFF4779}"/>
              </a:ext>
            </a:extLst>
          </p:cNvPr>
          <p:cNvSpPr>
            <a:spLocks noGrp="1"/>
          </p:cNvSpPr>
          <p:nvPr>
            <p:ph type="title"/>
          </p:nvPr>
        </p:nvSpPr>
        <p:spPr>
          <a:xfrm>
            <a:off x="609600" y="838200"/>
            <a:ext cx="8229600" cy="609600"/>
          </a:xfrm>
        </p:spPr>
        <p:txBody>
          <a:bodyPr>
            <a:normAutofit/>
          </a:bodyPr>
          <a:lstStyle/>
          <a:p>
            <a:r>
              <a:rPr lang="en-US" sz="2000" dirty="0"/>
              <a:t>The Liturgy of the Word (continued)</a:t>
            </a:r>
          </a:p>
        </p:txBody>
      </p:sp>
      <p:sp>
        <p:nvSpPr>
          <p:cNvPr id="3" name="Content Placeholder 2">
            <a:extLst>
              <a:ext uri="{FF2B5EF4-FFF2-40B4-BE49-F238E27FC236}">
                <a16:creationId xmlns:a16="http://schemas.microsoft.com/office/drawing/2014/main" id="{50C8A047-C888-4CDE-A099-AA89BDCFF788}"/>
              </a:ext>
            </a:extLst>
          </p:cNvPr>
          <p:cNvSpPr>
            <a:spLocks noGrp="1"/>
          </p:cNvSpPr>
          <p:nvPr>
            <p:ph idx="1"/>
          </p:nvPr>
        </p:nvSpPr>
        <p:spPr>
          <a:xfrm>
            <a:off x="1066800" y="1676400"/>
            <a:ext cx="7467600" cy="4800600"/>
          </a:xfrm>
        </p:spPr>
        <p:txBody>
          <a:bodyPr>
            <a:normAutofit/>
          </a:bodyPr>
          <a:lstStyle/>
          <a:p>
            <a:pPr marL="231775" indent="-231775">
              <a:lnSpc>
                <a:spcPct val="114000"/>
              </a:lnSpc>
              <a:spcBef>
                <a:spcPts val="0"/>
              </a:spcBef>
            </a:pPr>
            <a:r>
              <a:rPr lang="en-US" sz="2200" b="1" dirty="0"/>
              <a:t>The Profession of Faith </a:t>
            </a:r>
            <a:r>
              <a:rPr lang="en-US" sz="2200" dirty="0"/>
              <a:t>includes saying the Nicene Creed together. When we proclaim the Creed, we prepare to celebrate the Eucharist.</a:t>
            </a:r>
          </a:p>
          <a:p>
            <a:pPr marL="231775" indent="-231775">
              <a:lnSpc>
                <a:spcPct val="114000"/>
              </a:lnSpc>
              <a:spcBef>
                <a:spcPts val="0"/>
              </a:spcBef>
            </a:pPr>
            <a:r>
              <a:rPr lang="en-US" sz="2200" b="1" dirty="0"/>
              <a:t>The Prayer of the Faithful </a:t>
            </a:r>
            <a:r>
              <a:rPr lang="en-US" sz="2200" dirty="0"/>
              <a:t>is also called the Universal Prayer. We pray for worldwide, national, and local needs.</a:t>
            </a:r>
          </a:p>
          <a:p>
            <a:pPr marL="231775" indent="-231775">
              <a:lnSpc>
                <a:spcPct val="114000"/>
              </a:lnSpc>
              <a:spcBef>
                <a:spcPts val="0"/>
              </a:spcBef>
            </a:pPr>
            <a:r>
              <a:rPr lang="en-US" sz="2200" dirty="0"/>
              <a:t>The readings of the Catholic Church are organized according to a set order. They are arranged in two cycles, one for Sundays and one for weekdays.</a:t>
            </a:r>
          </a:p>
          <a:p>
            <a:endParaRPr lang="en-US" dirty="0"/>
          </a:p>
        </p:txBody>
      </p:sp>
    </p:spTree>
    <p:extLst>
      <p:ext uri="{BB962C8B-B14F-4D97-AF65-F5344CB8AC3E}">
        <p14:creationId xmlns:p14="http://schemas.microsoft.com/office/powerpoint/2010/main" val="36801281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E34960-9AD4-41E6-AA2F-6FBD48478A38}"/>
              </a:ext>
            </a:extLst>
          </p:cNvPr>
          <p:cNvSpPr>
            <a:spLocks noGrp="1"/>
          </p:cNvSpPr>
          <p:nvPr>
            <p:ph type="title"/>
          </p:nvPr>
        </p:nvSpPr>
        <p:spPr>
          <a:xfrm>
            <a:off x="914400" y="828877"/>
            <a:ext cx="8229600" cy="695123"/>
          </a:xfrm>
        </p:spPr>
        <p:txBody>
          <a:bodyPr/>
          <a:lstStyle/>
          <a:p>
            <a:r>
              <a:rPr lang="en-US" dirty="0"/>
              <a:t>The Liturgy of the Eucharist</a:t>
            </a:r>
          </a:p>
        </p:txBody>
      </p:sp>
      <p:sp>
        <p:nvSpPr>
          <p:cNvPr id="3" name="Content Placeholder 2">
            <a:extLst>
              <a:ext uri="{FF2B5EF4-FFF2-40B4-BE49-F238E27FC236}">
                <a16:creationId xmlns:a16="http://schemas.microsoft.com/office/drawing/2014/main" id="{9A58FC70-E864-4D96-9B7E-0F11A57A542B}"/>
              </a:ext>
            </a:extLst>
          </p:cNvPr>
          <p:cNvSpPr>
            <a:spLocks noGrp="1"/>
          </p:cNvSpPr>
          <p:nvPr>
            <p:ph idx="1"/>
          </p:nvPr>
        </p:nvSpPr>
        <p:spPr>
          <a:xfrm>
            <a:off x="3962400" y="1524000"/>
            <a:ext cx="4800600" cy="5020056"/>
          </a:xfrm>
        </p:spPr>
        <p:txBody>
          <a:bodyPr>
            <a:noAutofit/>
          </a:bodyPr>
          <a:lstStyle/>
          <a:p>
            <a:pPr marL="0" indent="0">
              <a:lnSpc>
                <a:spcPct val="114000"/>
              </a:lnSpc>
              <a:spcBef>
                <a:spcPts val="0"/>
              </a:spcBef>
              <a:spcAft>
                <a:spcPts val="600"/>
              </a:spcAft>
              <a:buNone/>
            </a:pPr>
            <a:r>
              <a:rPr lang="en-US" sz="2200" dirty="0"/>
              <a:t>The Real Presence of Christ in the Eucharist:</a:t>
            </a:r>
          </a:p>
          <a:p>
            <a:pPr marL="401638" indent="-401638">
              <a:lnSpc>
                <a:spcPct val="114000"/>
              </a:lnSpc>
              <a:spcBef>
                <a:spcPts val="0"/>
              </a:spcBef>
              <a:buAutoNum type="arabicPeriod"/>
            </a:pPr>
            <a:r>
              <a:rPr lang="en-US" sz="2200" dirty="0"/>
              <a:t>Christ is present in the priest, </a:t>
            </a:r>
            <a:br>
              <a:rPr lang="en-US" sz="2200" dirty="0"/>
            </a:br>
            <a:r>
              <a:rPr lang="en-US" sz="2200" dirty="0"/>
              <a:t>who consecrates the bread and the wine so they become the Body and Blood of Jesus Christ. </a:t>
            </a:r>
          </a:p>
          <a:p>
            <a:pPr marL="401638" indent="-401638">
              <a:lnSpc>
                <a:spcPct val="114000"/>
              </a:lnSpc>
              <a:spcBef>
                <a:spcPts val="0"/>
              </a:spcBef>
              <a:buAutoNum type="arabicPeriod"/>
            </a:pPr>
            <a:r>
              <a:rPr lang="en-US" sz="2200" dirty="0"/>
              <a:t>Christ is present in the procla-mation of the Word of God, and</a:t>
            </a:r>
            <a:br>
              <a:rPr lang="en-US" sz="2200" dirty="0"/>
            </a:br>
            <a:r>
              <a:rPr lang="en-US" sz="2200" dirty="0"/>
              <a:t>in the assembly. </a:t>
            </a:r>
          </a:p>
          <a:p>
            <a:pPr marL="401638" indent="-401638">
              <a:lnSpc>
                <a:spcPct val="114000"/>
              </a:lnSpc>
              <a:spcBef>
                <a:spcPts val="0"/>
              </a:spcBef>
              <a:buAutoNum type="arabicPeriod"/>
            </a:pPr>
            <a:r>
              <a:rPr lang="en-US" sz="2200" dirty="0"/>
              <a:t>Christ is most especially present in the Eucharist, in his Body and Blood. </a:t>
            </a:r>
          </a:p>
        </p:txBody>
      </p:sp>
      <p:pic>
        <p:nvPicPr>
          <p:cNvPr id="5" name="Picture 4" descr="A picture containing indoor, person, table, sitting&#10;&#10;Description automatically generated">
            <a:extLst>
              <a:ext uri="{FF2B5EF4-FFF2-40B4-BE49-F238E27FC236}">
                <a16:creationId xmlns:a16="http://schemas.microsoft.com/office/drawing/2014/main" id="{C56FD23B-F720-4990-86FF-3981BBD2B546}"/>
              </a:ext>
            </a:extLst>
          </p:cNvPr>
          <p:cNvPicPr>
            <a:picLocks noChangeAspect="1"/>
          </p:cNvPicPr>
          <p:nvPr/>
        </p:nvPicPr>
        <p:blipFill rotWithShape="1">
          <a:blip r:embed="rId3">
            <a:extLst>
              <a:ext uri="{28A0092B-C50C-407E-A947-70E740481C1C}">
                <a14:useLocalDpi xmlns:a14="http://schemas.microsoft.com/office/drawing/2010/main" val="0"/>
              </a:ext>
            </a:extLst>
          </a:blip>
          <a:srcRect l="14193" r="10113"/>
          <a:stretch/>
        </p:blipFill>
        <p:spPr>
          <a:xfrm>
            <a:off x="0" y="1676400"/>
            <a:ext cx="3657600" cy="3227832"/>
          </a:xfrm>
          <a:prstGeom prst="rect">
            <a:avLst/>
          </a:prstGeom>
        </p:spPr>
      </p:pic>
    </p:spTree>
    <p:extLst>
      <p:ext uri="{BB962C8B-B14F-4D97-AF65-F5344CB8AC3E}">
        <p14:creationId xmlns:p14="http://schemas.microsoft.com/office/powerpoint/2010/main" val="26285831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522480-EC7A-43A2-AFCA-BF7A40763042}"/>
              </a:ext>
            </a:extLst>
          </p:cNvPr>
          <p:cNvSpPr>
            <a:spLocks noGrp="1"/>
          </p:cNvSpPr>
          <p:nvPr>
            <p:ph type="title"/>
          </p:nvPr>
        </p:nvSpPr>
        <p:spPr>
          <a:xfrm>
            <a:off x="1371600" y="773255"/>
            <a:ext cx="8229600" cy="1195754"/>
          </a:xfrm>
        </p:spPr>
        <p:txBody>
          <a:bodyPr>
            <a:normAutofit/>
          </a:bodyPr>
          <a:lstStyle/>
          <a:p>
            <a:r>
              <a:rPr lang="en-US" dirty="0"/>
              <a:t>The Presentation and Preparation</a:t>
            </a:r>
            <a:br>
              <a:rPr lang="en-US" dirty="0"/>
            </a:br>
            <a:r>
              <a:rPr lang="en-US" dirty="0"/>
              <a:t>of the Gifts</a:t>
            </a:r>
          </a:p>
        </p:txBody>
      </p:sp>
      <p:sp>
        <p:nvSpPr>
          <p:cNvPr id="3" name="Content Placeholder 2">
            <a:extLst>
              <a:ext uri="{FF2B5EF4-FFF2-40B4-BE49-F238E27FC236}">
                <a16:creationId xmlns:a16="http://schemas.microsoft.com/office/drawing/2014/main" id="{F0175413-FBB1-4112-97E8-E419A607571B}"/>
              </a:ext>
            </a:extLst>
          </p:cNvPr>
          <p:cNvSpPr>
            <a:spLocks noGrp="1"/>
          </p:cNvSpPr>
          <p:nvPr>
            <p:ph idx="1"/>
          </p:nvPr>
        </p:nvSpPr>
        <p:spPr>
          <a:xfrm>
            <a:off x="1447800" y="1969009"/>
            <a:ext cx="6019800" cy="3962399"/>
          </a:xfrm>
        </p:spPr>
        <p:txBody>
          <a:bodyPr>
            <a:normAutofit lnSpcReduction="10000"/>
          </a:bodyPr>
          <a:lstStyle/>
          <a:p>
            <a:pPr marL="0" indent="0">
              <a:lnSpc>
                <a:spcPct val="124000"/>
              </a:lnSpc>
              <a:spcBef>
                <a:spcPts val="0"/>
              </a:spcBef>
              <a:spcAft>
                <a:spcPts val="600"/>
              </a:spcAft>
              <a:buNone/>
            </a:pPr>
            <a:r>
              <a:rPr lang="en-US" dirty="0"/>
              <a:t>The celebration of the Eucharist begins with some necessary items:</a:t>
            </a:r>
          </a:p>
          <a:p>
            <a:pPr marL="231775" indent="-231775">
              <a:lnSpc>
                <a:spcPct val="124000"/>
              </a:lnSpc>
              <a:spcBef>
                <a:spcPts val="0"/>
              </a:spcBef>
            </a:pPr>
            <a:r>
              <a:rPr lang="en-US" dirty="0"/>
              <a:t>the altar cloth</a:t>
            </a:r>
          </a:p>
          <a:p>
            <a:pPr marL="231775" indent="-231775">
              <a:lnSpc>
                <a:spcPct val="124000"/>
              </a:lnSpc>
              <a:spcBef>
                <a:spcPts val="0"/>
              </a:spcBef>
            </a:pPr>
            <a:r>
              <a:rPr lang="en-US" dirty="0"/>
              <a:t>possibly a crucifix</a:t>
            </a:r>
          </a:p>
          <a:p>
            <a:pPr marL="231775" indent="-231775">
              <a:lnSpc>
                <a:spcPct val="124000"/>
              </a:lnSpc>
              <a:spcBef>
                <a:spcPts val="0"/>
              </a:spcBef>
            </a:pPr>
            <a:r>
              <a:rPr lang="en-US" dirty="0"/>
              <a:t>two candles</a:t>
            </a:r>
          </a:p>
          <a:p>
            <a:pPr marL="231775" indent="-231775">
              <a:lnSpc>
                <a:spcPct val="124000"/>
              </a:lnSpc>
              <a:spcBef>
                <a:spcPts val="0"/>
              </a:spcBef>
            </a:pPr>
            <a:r>
              <a:rPr lang="en-US" dirty="0"/>
              <a:t>the corporal</a:t>
            </a:r>
          </a:p>
          <a:p>
            <a:pPr marL="231775" indent="-231775">
              <a:lnSpc>
                <a:spcPct val="124000"/>
              </a:lnSpc>
              <a:spcBef>
                <a:spcPts val="0"/>
              </a:spcBef>
            </a:pPr>
            <a:r>
              <a:rPr lang="en-US" dirty="0"/>
              <a:t>the purificator</a:t>
            </a:r>
          </a:p>
          <a:p>
            <a:pPr marL="231775" indent="-231775">
              <a:lnSpc>
                <a:spcPct val="124000"/>
              </a:lnSpc>
              <a:spcBef>
                <a:spcPts val="0"/>
              </a:spcBef>
            </a:pPr>
            <a:r>
              <a:rPr lang="en-US" dirty="0"/>
              <a:t>the chalice</a:t>
            </a:r>
          </a:p>
          <a:p>
            <a:pPr marL="231775" indent="-231775">
              <a:lnSpc>
                <a:spcPct val="124000"/>
              </a:lnSpc>
              <a:spcBef>
                <a:spcPts val="0"/>
              </a:spcBef>
            </a:pPr>
            <a:r>
              <a:rPr lang="en-US" dirty="0"/>
              <a:t>the </a:t>
            </a:r>
            <a:r>
              <a:rPr lang="en-US" i="1" dirty="0"/>
              <a:t>Roman Missal </a:t>
            </a:r>
          </a:p>
        </p:txBody>
      </p:sp>
      <p:pic>
        <p:nvPicPr>
          <p:cNvPr id="5" name="Picture 4" descr="A lamp on a table&#10;&#10;Description automatically generated">
            <a:extLst>
              <a:ext uri="{FF2B5EF4-FFF2-40B4-BE49-F238E27FC236}">
                <a16:creationId xmlns:a16="http://schemas.microsoft.com/office/drawing/2014/main" id="{E11DA15A-634E-47D9-B970-C5DDEF4FCC12}"/>
              </a:ext>
            </a:extLst>
          </p:cNvPr>
          <p:cNvPicPr>
            <a:picLocks noChangeAspect="1"/>
          </p:cNvPicPr>
          <p:nvPr/>
        </p:nvPicPr>
        <p:blipFill rotWithShape="1">
          <a:blip r:embed="rId3">
            <a:extLst>
              <a:ext uri="{28A0092B-C50C-407E-A947-70E740481C1C}">
                <a14:useLocalDpi xmlns:a14="http://schemas.microsoft.com/office/drawing/2010/main" val="0"/>
              </a:ext>
            </a:extLst>
          </a:blip>
          <a:srcRect l="15043" t="738" r="18446" b="-1"/>
          <a:stretch/>
        </p:blipFill>
        <p:spPr>
          <a:xfrm>
            <a:off x="5715000" y="2641132"/>
            <a:ext cx="3429000" cy="3413342"/>
          </a:xfrm>
          <a:prstGeom prst="rect">
            <a:avLst/>
          </a:prstGeom>
        </p:spPr>
      </p:pic>
    </p:spTree>
    <p:extLst>
      <p:ext uri="{BB962C8B-B14F-4D97-AF65-F5344CB8AC3E}">
        <p14:creationId xmlns:p14="http://schemas.microsoft.com/office/powerpoint/2010/main" val="26990124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56BD4F-9082-4FED-B836-D6306A52E512}"/>
              </a:ext>
            </a:extLst>
          </p:cNvPr>
          <p:cNvSpPr>
            <a:spLocks noGrp="1"/>
          </p:cNvSpPr>
          <p:nvPr>
            <p:ph type="title"/>
          </p:nvPr>
        </p:nvSpPr>
        <p:spPr>
          <a:xfrm>
            <a:off x="914400" y="925069"/>
            <a:ext cx="8229600" cy="914400"/>
          </a:xfrm>
        </p:spPr>
        <p:txBody>
          <a:bodyPr/>
          <a:lstStyle/>
          <a:p>
            <a:r>
              <a:rPr lang="en-US" dirty="0"/>
              <a:t>The Gifts of Bread and Wine</a:t>
            </a:r>
          </a:p>
        </p:txBody>
      </p:sp>
      <p:sp>
        <p:nvSpPr>
          <p:cNvPr id="3" name="Content Placeholder 2">
            <a:extLst>
              <a:ext uri="{FF2B5EF4-FFF2-40B4-BE49-F238E27FC236}">
                <a16:creationId xmlns:a16="http://schemas.microsoft.com/office/drawing/2014/main" id="{25A4A637-58BB-4C20-9E63-63F98FFD8564}"/>
              </a:ext>
            </a:extLst>
          </p:cNvPr>
          <p:cNvSpPr>
            <a:spLocks noGrp="1"/>
          </p:cNvSpPr>
          <p:nvPr>
            <p:ph idx="1"/>
          </p:nvPr>
        </p:nvSpPr>
        <p:spPr>
          <a:xfrm>
            <a:off x="3810000" y="1839469"/>
            <a:ext cx="5105400" cy="5628131"/>
          </a:xfrm>
        </p:spPr>
        <p:txBody>
          <a:bodyPr>
            <a:normAutofit/>
          </a:bodyPr>
          <a:lstStyle/>
          <a:p>
            <a:pPr marL="231775" indent="-231775">
              <a:lnSpc>
                <a:spcPct val="114000"/>
              </a:lnSpc>
              <a:spcBef>
                <a:spcPts val="0"/>
              </a:spcBef>
            </a:pPr>
            <a:r>
              <a:rPr lang="en-US" dirty="0"/>
              <a:t>The gifts of bread and wine</a:t>
            </a:r>
            <a:br>
              <a:rPr lang="en-US" dirty="0"/>
            </a:br>
            <a:r>
              <a:rPr lang="en-US" dirty="0"/>
              <a:t>are brought to the altar, usually</a:t>
            </a:r>
            <a:br>
              <a:rPr lang="en-US" dirty="0"/>
            </a:br>
            <a:r>
              <a:rPr lang="en-US" dirty="0"/>
              <a:t>by members of the assembly.</a:t>
            </a:r>
          </a:p>
          <a:p>
            <a:pPr marL="231775" indent="-231775">
              <a:lnSpc>
                <a:spcPct val="114000"/>
              </a:lnSpc>
              <a:spcBef>
                <a:spcPts val="0"/>
              </a:spcBef>
            </a:pPr>
            <a:r>
              <a:rPr lang="en-US" dirty="0"/>
              <a:t>In every parish, money is collected for the support of the parish and for those who are poor. </a:t>
            </a:r>
          </a:p>
          <a:p>
            <a:pPr marL="231775" indent="-231775">
              <a:lnSpc>
                <a:spcPct val="114000"/>
              </a:lnSpc>
              <a:spcBef>
                <a:spcPts val="0"/>
              </a:spcBef>
            </a:pPr>
            <a:r>
              <a:rPr lang="en-US" dirty="0"/>
              <a:t>Offerings for the support of the local parish and for the poor have been traditional in the Church from its very beginning. </a:t>
            </a:r>
          </a:p>
        </p:txBody>
      </p:sp>
      <p:pic>
        <p:nvPicPr>
          <p:cNvPr id="5" name="Picture 4" descr="A picture containing person, table, person, person&#10;&#10;Description automatically generated">
            <a:extLst>
              <a:ext uri="{FF2B5EF4-FFF2-40B4-BE49-F238E27FC236}">
                <a16:creationId xmlns:a16="http://schemas.microsoft.com/office/drawing/2014/main" id="{2DB5B064-AD4F-49DC-BA21-50B77EA40C5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593" r="6798"/>
          <a:stretch/>
        </p:blipFill>
        <p:spPr>
          <a:xfrm>
            <a:off x="0" y="1910334"/>
            <a:ext cx="3581400" cy="3037332"/>
          </a:xfrm>
          <a:prstGeom prst="rect">
            <a:avLst/>
          </a:prstGeom>
        </p:spPr>
      </p:pic>
    </p:spTree>
    <p:extLst>
      <p:ext uri="{BB962C8B-B14F-4D97-AF65-F5344CB8AC3E}">
        <p14:creationId xmlns:p14="http://schemas.microsoft.com/office/powerpoint/2010/main" val="28359508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8828D4-0CE8-4965-88FA-EE82F74026DA}"/>
              </a:ext>
            </a:extLst>
          </p:cNvPr>
          <p:cNvSpPr>
            <a:spLocks noGrp="1"/>
          </p:cNvSpPr>
          <p:nvPr>
            <p:ph type="title"/>
          </p:nvPr>
        </p:nvSpPr>
        <p:spPr>
          <a:xfrm>
            <a:off x="762000" y="873252"/>
            <a:ext cx="8229600" cy="762000"/>
          </a:xfrm>
        </p:spPr>
        <p:txBody>
          <a:bodyPr/>
          <a:lstStyle/>
          <a:p>
            <a:r>
              <a:rPr lang="en-US" dirty="0"/>
              <a:t>Receiving the Eucharist</a:t>
            </a:r>
          </a:p>
        </p:txBody>
      </p:sp>
      <p:sp>
        <p:nvSpPr>
          <p:cNvPr id="3" name="Content Placeholder 2">
            <a:extLst>
              <a:ext uri="{FF2B5EF4-FFF2-40B4-BE49-F238E27FC236}">
                <a16:creationId xmlns:a16="http://schemas.microsoft.com/office/drawing/2014/main" id="{A199C0CA-A218-4B7B-AD8A-8D846BF4A920}"/>
              </a:ext>
            </a:extLst>
          </p:cNvPr>
          <p:cNvSpPr>
            <a:spLocks noGrp="1"/>
          </p:cNvSpPr>
          <p:nvPr>
            <p:ph idx="1"/>
          </p:nvPr>
        </p:nvSpPr>
        <p:spPr>
          <a:xfrm>
            <a:off x="4724400" y="1638300"/>
            <a:ext cx="4114800" cy="4686300"/>
          </a:xfrm>
        </p:spPr>
        <p:txBody>
          <a:bodyPr>
            <a:noAutofit/>
          </a:bodyPr>
          <a:lstStyle/>
          <a:p>
            <a:pPr marL="231775" indent="-231775">
              <a:lnSpc>
                <a:spcPct val="114000"/>
              </a:lnSpc>
              <a:spcBef>
                <a:spcPts val="0"/>
              </a:spcBef>
            </a:pPr>
            <a:r>
              <a:rPr lang="en-US" sz="2200" dirty="0"/>
              <a:t>Receiving the Eucharist encompasses our entire </a:t>
            </a:r>
            <a:br>
              <a:rPr lang="en-US" sz="2200" dirty="0"/>
            </a:br>
            <a:r>
              <a:rPr lang="en-US" sz="2200" dirty="0"/>
              <a:t>life of faith: membership in the Church, belief in the teachings of the Church, including the Real Presence of Christ in the Eucharist through </a:t>
            </a:r>
            <a:r>
              <a:rPr lang="en-US" sz="2200" b="1" dirty="0"/>
              <a:t>Transubstantiation</a:t>
            </a:r>
            <a:r>
              <a:rPr lang="en-US" sz="2200" dirty="0"/>
              <a:t>, and a life lived according </a:t>
            </a:r>
            <a:br>
              <a:rPr lang="en-US" sz="2200" dirty="0"/>
            </a:br>
            <a:r>
              <a:rPr lang="en-US" sz="2200" dirty="0"/>
              <a:t>to the teachings of Christ. </a:t>
            </a:r>
          </a:p>
        </p:txBody>
      </p:sp>
      <p:pic>
        <p:nvPicPr>
          <p:cNvPr id="5" name="Picture 4" descr="A picture containing indoor, person, person, shirt&#10;&#10;Description automatically generated">
            <a:extLst>
              <a:ext uri="{FF2B5EF4-FFF2-40B4-BE49-F238E27FC236}">
                <a16:creationId xmlns:a16="http://schemas.microsoft.com/office/drawing/2014/main" id="{90F3D87F-8865-4CF1-9900-85FCFE0E6C1D}"/>
              </a:ext>
            </a:extLst>
          </p:cNvPr>
          <p:cNvPicPr>
            <a:picLocks noChangeAspect="1"/>
          </p:cNvPicPr>
          <p:nvPr/>
        </p:nvPicPr>
        <p:blipFill rotWithShape="1">
          <a:blip r:embed="rId3">
            <a:extLst>
              <a:ext uri="{28A0092B-C50C-407E-A947-70E740481C1C}">
                <a14:useLocalDpi xmlns:a14="http://schemas.microsoft.com/office/drawing/2010/main" val="0"/>
              </a:ext>
            </a:extLst>
          </a:blip>
          <a:srcRect l="15790" t="6429" r="4858" b="2546"/>
          <a:stretch/>
        </p:blipFill>
        <p:spPr>
          <a:xfrm>
            <a:off x="844296" y="1752600"/>
            <a:ext cx="3733800" cy="2856820"/>
          </a:xfrm>
          <a:prstGeom prst="rect">
            <a:avLst/>
          </a:prstGeom>
        </p:spPr>
      </p:pic>
    </p:spTree>
    <p:extLst>
      <p:ext uri="{BB962C8B-B14F-4D97-AF65-F5344CB8AC3E}">
        <p14:creationId xmlns:p14="http://schemas.microsoft.com/office/powerpoint/2010/main" val="10585194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12CE79-FD4C-460F-8688-32F87D18A90A}"/>
              </a:ext>
            </a:extLst>
          </p:cNvPr>
          <p:cNvSpPr>
            <a:spLocks noGrp="1"/>
          </p:cNvSpPr>
          <p:nvPr>
            <p:ph type="title"/>
          </p:nvPr>
        </p:nvSpPr>
        <p:spPr>
          <a:xfrm>
            <a:off x="1327404" y="914400"/>
            <a:ext cx="6292596" cy="563563"/>
          </a:xfrm>
        </p:spPr>
        <p:txBody>
          <a:bodyPr>
            <a:normAutofit/>
          </a:bodyPr>
          <a:lstStyle/>
          <a:p>
            <a:r>
              <a:rPr lang="en-US" sz="2000" dirty="0"/>
              <a:t>Receiving the Eucharist (continued)</a:t>
            </a:r>
          </a:p>
        </p:txBody>
      </p:sp>
      <p:sp>
        <p:nvSpPr>
          <p:cNvPr id="3" name="Content Placeholder 2">
            <a:extLst>
              <a:ext uri="{FF2B5EF4-FFF2-40B4-BE49-F238E27FC236}">
                <a16:creationId xmlns:a16="http://schemas.microsoft.com/office/drawing/2014/main" id="{90C0D0F7-4793-44AA-A949-1A47A2D474FC}"/>
              </a:ext>
            </a:extLst>
          </p:cNvPr>
          <p:cNvSpPr>
            <a:spLocks noGrp="1"/>
          </p:cNvSpPr>
          <p:nvPr>
            <p:ph idx="1"/>
          </p:nvPr>
        </p:nvSpPr>
        <p:spPr>
          <a:xfrm>
            <a:off x="1333500" y="1838261"/>
            <a:ext cx="6477000" cy="3916363"/>
          </a:xfrm>
        </p:spPr>
        <p:txBody>
          <a:bodyPr>
            <a:normAutofit/>
          </a:bodyPr>
          <a:lstStyle/>
          <a:p>
            <a:pPr marL="231775" indent="-231775">
              <a:lnSpc>
                <a:spcPct val="114000"/>
              </a:lnSpc>
              <a:spcBef>
                <a:spcPts val="0"/>
              </a:spcBef>
            </a:pPr>
            <a:r>
              <a:rPr lang="en-US" sz="2200" dirty="0"/>
              <a:t>To receive the Eucharist, a person must be in a state of grace and free from grave sin.</a:t>
            </a:r>
          </a:p>
          <a:p>
            <a:pPr marL="231775" indent="-231775">
              <a:lnSpc>
                <a:spcPct val="114000"/>
              </a:lnSpc>
              <a:spcBef>
                <a:spcPts val="0"/>
              </a:spcBef>
            </a:pPr>
            <a:r>
              <a:rPr lang="en-US" sz="2200" dirty="0"/>
              <a:t>We prepare for the Eucharist by fasting, not only from food and drink but also from thoughts and actions that are unworthy of a follower of Christ.</a:t>
            </a:r>
          </a:p>
          <a:p>
            <a:pPr marL="231775" indent="-231775">
              <a:lnSpc>
                <a:spcPct val="114000"/>
              </a:lnSpc>
              <a:spcBef>
                <a:spcPts val="0"/>
              </a:spcBef>
            </a:pPr>
            <a:r>
              <a:rPr lang="en-US" sz="2200" dirty="0"/>
              <a:t>Frequent reception of Holy Communion is highly recommended by the Church. </a:t>
            </a:r>
          </a:p>
          <a:p>
            <a:pPr marL="231775" indent="-231775">
              <a:lnSpc>
                <a:spcPct val="114000"/>
              </a:lnSpc>
              <a:spcBef>
                <a:spcPts val="0"/>
              </a:spcBef>
            </a:pPr>
            <a:r>
              <a:rPr lang="en-US" sz="2200" dirty="0"/>
              <a:t>We participate in the Eucharistic celebration on Sundays and holy days of obligation.</a:t>
            </a:r>
          </a:p>
        </p:txBody>
      </p:sp>
    </p:spTree>
    <p:extLst>
      <p:ext uri="{BB962C8B-B14F-4D97-AF65-F5344CB8AC3E}">
        <p14:creationId xmlns:p14="http://schemas.microsoft.com/office/powerpoint/2010/main" val="32388624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48261F-0FA8-46DC-B7C9-4A11C6BA95D5}"/>
              </a:ext>
            </a:extLst>
          </p:cNvPr>
          <p:cNvSpPr>
            <a:spLocks noGrp="1"/>
          </p:cNvSpPr>
          <p:nvPr>
            <p:ph type="title"/>
          </p:nvPr>
        </p:nvSpPr>
        <p:spPr>
          <a:xfrm>
            <a:off x="695815" y="914400"/>
            <a:ext cx="8229600" cy="914400"/>
          </a:xfrm>
        </p:spPr>
        <p:txBody>
          <a:bodyPr/>
          <a:lstStyle/>
          <a:p>
            <a:r>
              <a:rPr lang="en-US" dirty="0"/>
              <a:t>The Eucharistic Prayer and Communion Rite</a:t>
            </a:r>
          </a:p>
        </p:txBody>
      </p:sp>
      <p:sp>
        <p:nvSpPr>
          <p:cNvPr id="3" name="Content Placeholder 2">
            <a:extLst>
              <a:ext uri="{FF2B5EF4-FFF2-40B4-BE49-F238E27FC236}">
                <a16:creationId xmlns:a16="http://schemas.microsoft.com/office/drawing/2014/main" id="{A132B4EA-E0F3-4061-B157-4C56B4AFB34D}"/>
              </a:ext>
            </a:extLst>
          </p:cNvPr>
          <p:cNvSpPr>
            <a:spLocks noGrp="1"/>
          </p:cNvSpPr>
          <p:nvPr>
            <p:ph idx="1"/>
          </p:nvPr>
        </p:nvSpPr>
        <p:spPr>
          <a:xfrm>
            <a:off x="3733801" y="1828800"/>
            <a:ext cx="5029199" cy="4038599"/>
          </a:xfrm>
        </p:spPr>
        <p:txBody>
          <a:bodyPr>
            <a:noAutofit/>
          </a:bodyPr>
          <a:lstStyle/>
          <a:p>
            <a:pPr marL="0" indent="0">
              <a:lnSpc>
                <a:spcPct val="114000"/>
              </a:lnSpc>
              <a:spcBef>
                <a:spcPts val="0"/>
              </a:spcBef>
              <a:spcAft>
                <a:spcPts val="600"/>
              </a:spcAft>
              <a:buNone/>
            </a:pPr>
            <a:r>
              <a:rPr lang="en-US" dirty="0"/>
              <a:t>The Eucharistic Prayer includes </a:t>
            </a:r>
            <a:br>
              <a:rPr lang="en-US" dirty="0"/>
            </a:br>
            <a:r>
              <a:rPr lang="en-US" dirty="0"/>
              <a:t>the following elements:</a:t>
            </a:r>
          </a:p>
          <a:p>
            <a:pPr marL="401638" indent="-401638">
              <a:lnSpc>
                <a:spcPct val="114000"/>
              </a:lnSpc>
              <a:spcBef>
                <a:spcPts val="0"/>
              </a:spcBef>
              <a:buAutoNum type="arabicPeriod"/>
            </a:pPr>
            <a:r>
              <a:rPr lang="en-US" dirty="0"/>
              <a:t>The Preface and the Preface Acclamation (Holy, Holy, Holy)</a:t>
            </a:r>
          </a:p>
          <a:p>
            <a:pPr marL="401638" indent="-401638">
              <a:lnSpc>
                <a:spcPct val="114000"/>
              </a:lnSpc>
              <a:spcBef>
                <a:spcPts val="0"/>
              </a:spcBef>
              <a:buAutoNum type="arabicPeriod"/>
            </a:pPr>
            <a:r>
              <a:rPr lang="en-US" dirty="0"/>
              <a:t>Thanksgiving to the Father for </a:t>
            </a:r>
            <a:br>
              <a:rPr lang="en-US" dirty="0"/>
            </a:br>
            <a:r>
              <a:rPr lang="en-US" dirty="0"/>
              <a:t>all his benefits</a:t>
            </a:r>
          </a:p>
          <a:p>
            <a:pPr marL="401638" indent="-401638">
              <a:lnSpc>
                <a:spcPct val="114000"/>
              </a:lnSpc>
              <a:spcBef>
                <a:spcPts val="0"/>
              </a:spcBef>
              <a:buAutoNum type="arabicPeriod"/>
            </a:pPr>
            <a:r>
              <a:rPr lang="en-US" dirty="0"/>
              <a:t>The </a:t>
            </a:r>
            <a:r>
              <a:rPr lang="en-US" i="1" dirty="0"/>
              <a:t>epiclesis</a:t>
            </a:r>
            <a:r>
              <a:rPr lang="en-US" dirty="0"/>
              <a:t>, the institution narrative, the </a:t>
            </a:r>
            <a:r>
              <a:rPr lang="en-US" i="1" dirty="0"/>
              <a:t>anamnesis,</a:t>
            </a:r>
            <a:r>
              <a:rPr lang="en-US" dirty="0"/>
              <a:t> the offering, the intercessions, the Concluding Doxology and Amen</a:t>
            </a:r>
          </a:p>
        </p:txBody>
      </p:sp>
      <p:pic>
        <p:nvPicPr>
          <p:cNvPr id="5" name="Picture 4" descr="A person standing on a table&#10;&#10;Description automatically generated">
            <a:extLst>
              <a:ext uri="{FF2B5EF4-FFF2-40B4-BE49-F238E27FC236}">
                <a16:creationId xmlns:a16="http://schemas.microsoft.com/office/drawing/2014/main" id="{602FE200-FB0D-4CD1-B8C4-B24FB81DDD7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722" r="4256"/>
          <a:stretch/>
        </p:blipFill>
        <p:spPr>
          <a:xfrm>
            <a:off x="0" y="1905000"/>
            <a:ext cx="3439016" cy="2548070"/>
          </a:xfrm>
          <a:prstGeom prst="rect">
            <a:avLst/>
          </a:prstGeom>
        </p:spPr>
      </p:pic>
    </p:spTree>
    <p:extLst>
      <p:ext uri="{BB962C8B-B14F-4D97-AF65-F5344CB8AC3E}">
        <p14:creationId xmlns:p14="http://schemas.microsoft.com/office/powerpoint/2010/main" val="22544214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FC99BF-22F6-4A90-A975-BE03519DE98A}"/>
              </a:ext>
            </a:extLst>
          </p:cNvPr>
          <p:cNvSpPr>
            <a:spLocks noGrp="1"/>
          </p:cNvSpPr>
          <p:nvPr>
            <p:ph type="title"/>
          </p:nvPr>
        </p:nvSpPr>
        <p:spPr>
          <a:xfrm>
            <a:off x="838200" y="838200"/>
            <a:ext cx="8229600" cy="914400"/>
          </a:xfrm>
        </p:spPr>
        <p:txBody>
          <a:bodyPr/>
          <a:lstStyle/>
          <a:p>
            <a:r>
              <a:rPr lang="en-US" dirty="0"/>
              <a:t>Ministries at Mass	</a:t>
            </a:r>
          </a:p>
        </p:txBody>
      </p:sp>
      <p:sp>
        <p:nvSpPr>
          <p:cNvPr id="3" name="Content Placeholder 2">
            <a:extLst>
              <a:ext uri="{FF2B5EF4-FFF2-40B4-BE49-F238E27FC236}">
                <a16:creationId xmlns:a16="http://schemas.microsoft.com/office/drawing/2014/main" id="{5F8F0C01-C645-4506-B7CF-D15398D2B315}"/>
              </a:ext>
            </a:extLst>
          </p:cNvPr>
          <p:cNvSpPr>
            <a:spLocks noGrp="1"/>
          </p:cNvSpPr>
          <p:nvPr>
            <p:ph idx="1"/>
          </p:nvPr>
        </p:nvSpPr>
        <p:spPr>
          <a:xfrm>
            <a:off x="838200" y="1752600"/>
            <a:ext cx="5257800" cy="4144963"/>
          </a:xfrm>
        </p:spPr>
        <p:txBody>
          <a:bodyPr>
            <a:normAutofit/>
          </a:bodyPr>
          <a:lstStyle/>
          <a:p>
            <a:pPr marL="0" indent="0">
              <a:lnSpc>
                <a:spcPct val="114000"/>
              </a:lnSpc>
              <a:spcBef>
                <a:spcPts val="0"/>
              </a:spcBef>
              <a:spcAft>
                <a:spcPts val="200"/>
              </a:spcAft>
              <a:buNone/>
            </a:pPr>
            <a:r>
              <a:rPr lang="en-US" b="1" dirty="0"/>
              <a:t>The ordained:</a:t>
            </a:r>
          </a:p>
          <a:p>
            <a:pPr marL="457200" indent="-457200">
              <a:lnSpc>
                <a:spcPct val="114000"/>
              </a:lnSpc>
              <a:spcBef>
                <a:spcPts val="0"/>
              </a:spcBef>
              <a:buAutoNum type="arabicPeriod"/>
            </a:pPr>
            <a:r>
              <a:rPr lang="en-US" dirty="0"/>
              <a:t>The Pope and bishops</a:t>
            </a:r>
          </a:p>
          <a:p>
            <a:pPr marL="457200" indent="-457200">
              <a:lnSpc>
                <a:spcPct val="114000"/>
              </a:lnSpc>
              <a:spcBef>
                <a:spcPts val="0"/>
              </a:spcBef>
              <a:buAutoNum type="arabicPeriod"/>
            </a:pPr>
            <a:r>
              <a:rPr lang="en-US" dirty="0"/>
              <a:t>Priests</a:t>
            </a:r>
          </a:p>
          <a:p>
            <a:pPr marL="457200" indent="-457200">
              <a:lnSpc>
                <a:spcPct val="114000"/>
              </a:lnSpc>
              <a:spcBef>
                <a:spcPts val="0"/>
              </a:spcBef>
              <a:spcAft>
                <a:spcPts val="1800"/>
              </a:spcAft>
              <a:buAutoNum type="arabicPeriod"/>
            </a:pPr>
            <a:r>
              <a:rPr lang="en-US" dirty="0"/>
              <a:t>Deacons</a:t>
            </a:r>
          </a:p>
          <a:p>
            <a:pPr marL="0" indent="0">
              <a:lnSpc>
                <a:spcPct val="114000"/>
              </a:lnSpc>
              <a:spcBef>
                <a:spcPts val="0"/>
              </a:spcBef>
              <a:spcAft>
                <a:spcPts val="200"/>
              </a:spcAft>
              <a:buNone/>
            </a:pPr>
            <a:r>
              <a:rPr lang="en-US" b="1" dirty="0"/>
              <a:t>The role of the assembly:</a:t>
            </a:r>
          </a:p>
          <a:p>
            <a:pPr marL="0" indent="0">
              <a:lnSpc>
                <a:spcPct val="114000"/>
              </a:lnSpc>
              <a:spcBef>
                <a:spcPts val="0"/>
              </a:spcBef>
              <a:buNone/>
            </a:pPr>
            <a:r>
              <a:rPr lang="en-US" dirty="0"/>
              <a:t>Whatever we do in the liturgy, we </a:t>
            </a:r>
            <a:br>
              <a:rPr lang="en-US" dirty="0"/>
            </a:br>
            <a:r>
              <a:rPr lang="en-US" dirty="0"/>
              <a:t>do as one body. Our participation is vital to the Eucharistic celebration. </a:t>
            </a:r>
          </a:p>
          <a:p>
            <a:pPr marL="0" indent="0">
              <a:buNone/>
            </a:pPr>
            <a:endParaRPr lang="en-US" dirty="0"/>
          </a:p>
        </p:txBody>
      </p:sp>
      <p:pic>
        <p:nvPicPr>
          <p:cNvPr id="5" name="Picture 4" descr="A person wearing glasses&#10;&#10;Description automatically generated">
            <a:extLst>
              <a:ext uri="{FF2B5EF4-FFF2-40B4-BE49-F238E27FC236}">
                <a16:creationId xmlns:a16="http://schemas.microsoft.com/office/drawing/2014/main" id="{3CA5538C-98EE-4BEF-A3CA-0BE573112EF4}"/>
              </a:ext>
            </a:extLst>
          </p:cNvPr>
          <p:cNvPicPr>
            <a:picLocks noChangeAspect="1"/>
          </p:cNvPicPr>
          <p:nvPr/>
        </p:nvPicPr>
        <p:blipFill rotWithShape="1">
          <a:blip r:embed="rId3">
            <a:extLst>
              <a:ext uri="{28A0092B-C50C-407E-A947-70E740481C1C}">
                <a14:useLocalDpi xmlns:a14="http://schemas.microsoft.com/office/drawing/2010/main" val="0"/>
              </a:ext>
            </a:extLst>
          </a:blip>
          <a:srcRect t="8817"/>
          <a:stretch/>
        </p:blipFill>
        <p:spPr>
          <a:xfrm>
            <a:off x="5943600" y="1458920"/>
            <a:ext cx="2830359" cy="3940160"/>
          </a:xfrm>
          <a:prstGeom prst="rect">
            <a:avLst/>
          </a:prstGeom>
        </p:spPr>
      </p:pic>
    </p:spTree>
    <p:extLst>
      <p:ext uri="{BB962C8B-B14F-4D97-AF65-F5344CB8AC3E}">
        <p14:creationId xmlns:p14="http://schemas.microsoft.com/office/powerpoint/2010/main" val="12835540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57774" y="1295400"/>
            <a:ext cx="8229600" cy="838200"/>
          </a:xfrm>
        </p:spPr>
        <p:txBody>
          <a:bodyPr anchor="ctr">
            <a:normAutofit fontScale="90000"/>
          </a:bodyPr>
          <a:lstStyle/>
          <a:p>
            <a:pPr algn="ctr"/>
            <a:br>
              <a:rPr lang="en-US" sz="2700" dirty="0"/>
            </a:br>
            <a:r>
              <a:rPr lang="en-US" sz="3600" dirty="0"/>
              <a:t>Why is it important to attend </a:t>
            </a:r>
            <a:br>
              <a:rPr lang="en-US" sz="3600" dirty="0"/>
            </a:br>
            <a:r>
              <a:rPr lang="en-US" sz="3600" dirty="0"/>
              <a:t>Mass every Sunday?</a:t>
            </a:r>
          </a:p>
        </p:txBody>
      </p:sp>
      <p:sp>
        <p:nvSpPr>
          <p:cNvPr id="6" name="Content Placeholder 5"/>
          <p:cNvSpPr>
            <a:spLocks noGrp="1"/>
          </p:cNvSpPr>
          <p:nvPr>
            <p:ph type="body" sz="quarter" idx="12"/>
          </p:nvPr>
        </p:nvSpPr>
        <p:spPr>
          <a:xfrm>
            <a:off x="1676400" y="1600200"/>
            <a:ext cx="6477000" cy="533400"/>
          </a:xfrm>
        </p:spPr>
        <p:txBody>
          <a:bodyPr>
            <a:normAutofit/>
          </a:bodyPr>
          <a:lstStyle/>
          <a:p>
            <a:pPr marL="0" indent="0">
              <a:buNone/>
            </a:pPr>
            <a:endParaRPr lang="en-US" dirty="0"/>
          </a:p>
          <a:p>
            <a:endParaRPr lang="en-US" dirty="0"/>
          </a:p>
        </p:txBody>
      </p:sp>
      <p:sp>
        <p:nvSpPr>
          <p:cNvPr id="2" name="Rectangle 1">
            <a:extLst>
              <a:ext uri="{FF2B5EF4-FFF2-40B4-BE49-F238E27FC236}">
                <a16:creationId xmlns:a16="http://schemas.microsoft.com/office/drawing/2014/main" id="{773529EE-3D61-4F0A-8980-B17DB5E5D3AB}"/>
              </a:ext>
            </a:extLst>
          </p:cNvPr>
          <p:cNvSpPr/>
          <p:nvPr/>
        </p:nvSpPr>
        <p:spPr>
          <a:xfrm>
            <a:off x="2743200" y="799577"/>
            <a:ext cx="3858749" cy="461665"/>
          </a:xfrm>
          <a:prstGeom prst="rect">
            <a:avLst/>
          </a:prstGeom>
        </p:spPr>
        <p:txBody>
          <a:bodyPr wrap="none">
            <a:spAutoFit/>
          </a:bodyPr>
          <a:lstStyle/>
          <a:p>
            <a:r>
              <a:rPr lang="en-US" sz="2400" b="1" dirty="0">
                <a:latin typeface="Arial" panose="020B0604020202020204" pitchFamily="34" charset="0"/>
                <a:cs typeface="Arial" panose="020B0604020202020204" pitchFamily="34" charset="0"/>
              </a:rPr>
              <a:t>Chapter Focus Question:</a:t>
            </a:r>
          </a:p>
        </p:txBody>
      </p:sp>
      <p:pic>
        <p:nvPicPr>
          <p:cNvPr id="8" name="Picture 7" descr="A group of people in a room&#10;&#10;Description automatically generated">
            <a:extLst>
              <a:ext uri="{FF2B5EF4-FFF2-40B4-BE49-F238E27FC236}">
                <a16:creationId xmlns:a16="http://schemas.microsoft.com/office/drawing/2014/main" id="{832B776A-8598-4614-AF81-A88819EC94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3600" y="2590800"/>
            <a:ext cx="4876800" cy="36576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19655" y="914400"/>
            <a:ext cx="8229600" cy="838200"/>
          </a:xfrm>
        </p:spPr>
        <p:txBody>
          <a:bodyPr>
            <a:noAutofit/>
          </a:bodyPr>
          <a:lstStyle/>
          <a:p>
            <a:r>
              <a:rPr lang="en-US" dirty="0"/>
              <a:t>The Four Main Parts </a:t>
            </a:r>
            <a:br>
              <a:rPr lang="en-US" dirty="0"/>
            </a:br>
            <a:r>
              <a:rPr lang="en-US" dirty="0"/>
              <a:t>of the Eucharistic Celebration</a:t>
            </a:r>
          </a:p>
        </p:txBody>
      </p:sp>
      <p:sp>
        <p:nvSpPr>
          <p:cNvPr id="6" name="Content Placeholder 5"/>
          <p:cNvSpPr>
            <a:spLocks noGrp="1"/>
          </p:cNvSpPr>
          <p:nvPr>
            <p:ph idx="1"/>
          </p:nvPr>
        </p:nvSpPr>
        <p:spPr>
          <a:xfrm>
            <a:off x="4953000" y="1951037"/>
            <a:ext cx="3657600" cy="4373563"/>
          </a:xfrm>
        </p:spPr>
        <p:txBody>
          <a:bodyPr>
            <a:normAutofit/>
          </a:bodyPr>
          <a:lstStyle/>
          <a:p>
            <a:pPr marL="0" lvl="0" indent="0">
              <a:lnSpc>
                <a:spcPct val="114000"/>
              </a:lnSpc>
              <a:spcBef>
                <a:spcPts val="0"/>
              </a:spcBef>
              <a:buNone/>
            </a:pPr>
            <a:r>
              <a:rPr lang="en-US" sz="2000" dirty="0"/>
              <a:t>The Eucharistic celebration follows the pattern of a family gathering with four main parts:</a:t>
            </a:r>
          </a:p>
          <a:p>
            <a:pPr marL="346075" lvl="0" indent="-346075">
              <a:lnSpc>
                <a:spcPct val="114000"/>
              </a:lnSpc>
              <a:spcBef>
                <a:spcPts val="0"/>
              </a:spcBef>
              <a:buAutoNum type="arabicPeriod"/>
            </a:pPr>
            <a:r>
              <a:rPr lang="en-US" sz="2000" dirty="0"/>
              <a:t>We come together </a:t>
            </a:r>
            <a:br>
              <a:rPr lang="en-US" sz="2000" dirty="0"/>
            </a:br>
            <a:r>
              <a:rPr lang="en-US" sz="2000" dirty="0"/>
              <a:t>(Introductory Rite).</a:t>
            </a:r>
          </a:p>
          <a:p>
            <a:pPr marL="346075" lvl="0" indent="-346075">
              <a:lnSpc>
                <a:spcPct val="114000"/>
              </a:lnSpc>
              <a:spcBef>
                <a:spcPts val="0"/>
              </a:spcBef>
              <a:buAutoNum type="arabicPeriod"/>
            </a:pPr>
            <a:r>
              <a:rPr lang="en-US" sz="2000" dirty="0"/>
              <a:t>We listen to stories </a:t>
            </a:r>
            <a:br>
              <a:rPr lang="en-US" sz="2000" dirty="0"/>
            </a:br>
            <a:r>
              <a:rPr lang="en-US" sz="2000" dirty="0"/>
              <a:t>(Liturgy of the Word).</a:t>
            </a:r>
          </a:p>
          <a:p>
            <a:pPr marL="346075" lvl="0" indent="-346075">
              <a:lnSpc>
                <a:spcPct val="114000"/>
              </a:lnSpc>
              <a:spcBef>
                <a:spcPts val="0"/>
              </a:spcBef>
              <a:buAutoNum type="arabicPeriod"/>
            </a:pPr>
            <a:r>
              <a:rPr lang="en-US" sz="2000" dirty="0"/>
              <a:t>We share a meal </a:t>
            </a:r>
            <a:br>
              <a:rPr lang="en-US" sz="2000" dirty="0"/>
            </a:br>
            <a:r>
              <a:rPr lang="en-US" sz="2000" dirty="0"/>
              <a:t>(Liturgy of the Eucharist).</a:t>
            </a:r>
          </a:p>
          <a:p>
            <a:pPr marL="346075" lvl="0" indent="-346075">
              <a:lnSpc>
                <a:spcPct val="114000"/>
              </a:lnSpc>
              <a:spcBef>
                <a:spcPts val="0"/>
              </a:spcBef>
              <a:buAutoNum type="arabicPeriod"/>
            </a:pPr>
            <a:r>
              <a:rPr lang="en-US" sz="2000" dirty="0"/>
              <a:t>We say our goodbyes </a:t>
            </a:r>
            <a:br>
              <a:rPr lang="en-US" sz="2000" dirty="0"/>
            </a:br>
            <a:r>
              <a:rPr lang="en-US" sz="2000" dirty="0"/>
              <a:t>(Concluding Rite). </a:t>
            </a:r>
          </a:p>
        </p:txBody>
      </p:sp>
      <p:pic>
        <p:nvPicPr>
          <p:cNvPr id="3" name="Picture 2" descr="A group of people sitting at a table with food&#10;&#10;Description automatically generated">
            <a:extLst>
              <a:ext uri="{FF2B5EF4-FFF2-40B4-BE49-F238E27FC236}">
                <a16:creationId xmlns:a16="http://schemas.microsoft.com/office/drawing/2014/main" id="{610198CB-0A3B-40D9-A531-7C16C44F1FAB}"/>
              </a:ext>
            </a:extLst>
          </p:cNvPr>
          <p:cNvPicPr>
            <a:picLocks noChangeAspect="1"/>
          </p:cNvPicPr>
          <p:nvPr/>
        </p:nvPicPr>
        <p:blipFill rotWithShape="1">
          <a:blip r:embed="rId3">
            <a:extLst>
              <a:ext uri="{28A0092B-C50C-407E-A947-70E740481C1C}">
                <a14:useLocalDpi xmlns:a14="http://schemas.microsoft.com/office/drawing/2010/main" val="0"/>
              </a:ext>
            </a:extLst>
          </a:blip>
          <a:srcRect l="20794" r="14747"/>
          <a:stretch/>
        </p:blipFill>
        <p:spPr>
          <a:xfrm>
            <a:off x="0" y="2027237"/>
            <a:ext cx="4724400" cy="331287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838200"/>
            <a:ext cx="8229600" cy="533400"/>
          </a:xfrm>
        </p:spPr>
        <p:txBody>
          <a:bodyPr>
            <a:normAutofit/>
          </a:bodyPr>
          <a:lstStyle/>
          <a:p>
            <a:r>
              <a:rPr lang="en-US" dirty="0"/>
              <a:t>The Celebration of the Eucharist</a:t>
            </a:r>
            <a:endParaRPr lang="en-US" dirty="0">
              <a:solidFill>
                <a:srgbClr val="FF0000"/>
              </a:solidFill>
            </a:endParaRPr>
          </a:p>
        </p:txBody>
      </p:sp>
      <p:pic>
        <p:nvPicPr>
          <p:cNvPr id="6" name="Picture 5" descr="Table&#10;&#10;Description automatically generated">
            <a:extLst>
              <a:ext uri="{FF2B5EF4-FFF2-40B4-BE49-F238E27FC236}">
                <a16:creationId xmlns:a16="http://schemas.microsoft.com/office/drawing/2014/main" id="{13499D3A-1377-44B8-A8A1-DAE7FBDF1BD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705" t="2778" r="1852" b="13889"/>
          <a:stretch/>
        </p:blipFill>
        <p:spPr>
          <a:xfrm>
            <a:off x="457200" y="1501588"/>
            <a:ext cx="8458200" cy="4975412"/>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hape, arrow&#10;&#10;Description automatically generated">
            <a:extLst>
              <a:ext uri="{FF2B5EF4-FFF2-40B4-BE49-F238E27FC236}">
                <a16:creationId xmlns:a16="http://schemas.microsoft.com/office/drawing/2014/main" id="{DC1D27DC-B414-4BF9-8D61-2E375876CD3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638"/>
          <a:stretch/>
        </p:blipFill>
        <p:spPr>
          <a:xfrm>
            <a:off x="4953000" y="1120782"/>
            <a:ext cx="4009273" cy="3743182"/>
          </a:xfrm>
          <a:prstGeom prst="rect">
            <a:avLst/>
          </a:prstGeom>
        </p:spPr>
      </p:pic>
      <p:sp>
        <p:nvSpPr>
          <p:cNvPr id="3" name="Content Placeholder 2"/>
          <p:cNvSpPr>
            <a:spLocks noGrp="1"/>
          </p:cNvSpPr>
          <p:nvPr>
            <p:ph idx="1"/>
          </p:nvPr>
        </p:nvSpPr>
        <p:spPr>
          <a:xfrm>
            <a:off x="956018" y="2155818"/>
            <a:ext cx="8001000" cy="4373563"/>
          </a:xfrm>
        </p:spPr>
        <p:txBody>
          <a:bodyPr>
            <a:normAutofit/>
          </a:bodyPr>
          <a:lstStyle/>
          <a:p>
            <a:pPr marL="231775" indent="-231775">
              <a:lnSpc>
                <a:spcPct val="114000"/>
              </a:lnSpc>
              <a:spcBef>
                <a:spcPts val="0"/>
              </a:spcBef>
            </a:pPr>
            <a:r>
              <a:rPr lang="en-US" dirty="0"/>
              <a:t>The Church isn’t a building.</a:t>
            </a:r>
          </a:p>
          <a:p>
            <a:pPr marL="231775" indent="-231775">
              <a:lnSpc>
                <a:spcPct val="114000"/>
              </a:lnSpc>
              <a:spcBef>
                <a:spcPts val="0"/>
              </a:spcBef>
            </a:pPr>
            <a:r>
              <a:rPr lang="en-US" dirty="0"/>
              <a:t>We are the Church.</a:t>
            </a:r>
          </a:p>
          <a:p>
            <a:pPr marL="231775" indent="-231775">
              <a:lnSpc>
                <a:spcPct val="114000"/>
              </a:lnSpc>
              <a:spcBef>
                <a:spcPts val="0"/>
              </a:spcBef>
            </a:pPr>
            <a:r>
              <a:rPr lang="en-US" dirty="0"/>
              <a:t>If we stay away, we deprive </a:t>
            </a:r>
            <a:br>
              <a:rPr lang="en-US" dirty="0"/>
            </a:br>
            <a:r>
              <a:rPr lang="en-US" dirty="0"/>
              <a:t>the whole Body of Christ </a:t>
            </a:r>
            <a:br>
              <a:rPr lang="en-US" dirty="0"/>
            </a:br>
            <a:r>
              <a:rPr lang="en-US" dirty="0"/>
              <a:t>of one of its members!</a:t>
            </a:r>
          </a:p>
          <a:p>
            <a:pPr marL="231775" indent="-231775">
              <a:lnSpc>
                <a:spcPct val="114000"/>
              </a:lnSpc>
              <a:spcBef>
                <a:spcPts val="0"/>
              </a:spcBef>
            </a:pPr>
            <a:r>
              <a:rPr lang="en-US" dirty="0"/>
              <a:t>We can’t just warm a pew. </a:t>
            </a:r>
            <a:br>
              <a:rPr lang="en-US" dirty="0"/>
            </a:br>
            <a:r>
              <a:rPr lang="en-US" dirty="0"/>
              <a:t>We need to participate for our presence </a:t>
            </a:r>
            <a:br>
              <a:rPr lang="en-US" dirty="0"/>
            </a:br>
            <a:r>
              <a:rPr lang="en-US" dirty="0"/>
              <a:t>to be meaningful to us or to anyone else. </a:t>
            </a:r>
          </a:p>
        </p:txBody>
      </p:sp>
      <p:sp>
        <p:nvSpPr>
          <p:cNvPr id="2" name="Title 1"/>
          <p:cNvSpPr>
            <a:spLocks noGrp="1"/>
          </p:cNvSpPr>
          <p:nvPr>
            <p:ph type="title"/>
          </p:nvPr>
        </p:nvSpPr>
        <p:spPr>
          <a:xfrm>
            <a:off x="956018" y="1219200"/>
            <a:ext cx="4574628" cy="734809"/>
          </a:xfrm>
        </p:spPr>
        <p:txBody>
          <a:bodyPr>
            <a:noAutofit/>
          </a:bodyPr>
          <a:lstStyle/>
          <a:p>
            <a:r>
              <a:rPr lang="en-US" dirty="0"/>
              <a:t>Would Mass Be the Same if You Are There or Not?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030014"/>
            <a:ext cx="8229600" cy="990600"/>
          </a:xfrm>
        </p:spPr>
        <p:txBody>
          <a:bodyPr>
            <a:normAutofit/>
          </a:bodyPr>
          <a:lstStyle/>
          <a:p>
            <a:r>
              <a:rPr lang="en-US" dirty="0"/>
              <a:t>The Gathering of the Assembly </a:t>
            </a:r>
            <a:br>
              <a:rPr lang="en-US" dirty="0"/>
            </a:br>
            <a:r>
              <a:rPr lang="en-US" dirty="0"/>
              <a:t>in the Early Church</a:t>
            </a:r>
          </a:p>
        </p:txBody>
      </p:sp>
      <p:sp>
        <p:nvSpPr>
          <p:cNvPr id="3" name="Content Placeholder 2"/>
          <p:cNvSpPr>
            <a:spLocks noGrp="1"/>
          </p:cNvSpPr>
          <p:nvPr>
            <p:ph idx="1"/>
          </p:nvPr>
        </p:nvSpPr>
        <p:spPr>
          <a:xfrm>
            <a:off x="914400" y="2096814"/>
            <a:ext cx="8077200" cy="3916363"/>
          </a:xfrm>
        </p:spPr>
        <p:txBody>
          <a:bodyPr>
            <a:normAutofit/>
          </a:bodyPr>
          <a:lstStyle/>
          <a:p>
            <a:pPr marL="231775" indent="-231775">
              <a:lnSpc>
                <a:spcPct val="114000"/>
              </a:lnSpc>
              <a:spcBef>
                <a:spcPts val="0"/>
              </a:spcBef>
            </a:pPr>
            <a:r>
              <a:rPr lang="en-US" dirty="0"/>
              <a:t>From the early days, Christians have assembled</a:t>
            </a:r>
            <a:br>
              <a:rPr lang="en-US" dirty="0"/>
            </a:br>
            <a:r>
              <a:rPr lang="en-US" dirty="0"/>
              <a:t>for worship and praise, particularly on Sunday. </a:t>
            </a:r>
          </a:p>
          <a:p>
            <a:pPr marL="231775" indent="-231775">
              <a:lnSpc>
                <a:spcPct val="114000"/>
              </a:lnSpc>
              <a:spcBef>
                <a:spcPts val="0"/>
              </a:spcBef>
            </a:pPr>
            <a:r>
              <a:rPr lang="en-US" dirty="0"/>
              <a:t>The first Christians were Jews, </a:t>
            </a:r>
            <a:br>
              <a:rPr lang="en-US" dirty="0"/>
            </a:br>
            <a:r>
              <a:rPr lang="en-US" dirty="0"/>
              <a:t>and when they assembled, they </a:t>
            </a:r>
            <a:br>
              <a:rPr lang="en-US" dirty="0"/>
            </a:br>
            <a:r>
              <a:rPr lang="en-US" dirty="0"/>
              <a:t>continued to live and worship as </a:t>
            </a:r>
            <a:br>
              <a:rPr lang="en-US" dirty="0"/>
            </a:br>
            <a:r>
              <a:rPr lang="en-US" dirty="0"/>
              <a:t>Jews, adding the “breaking of the </a:t>
            </a:r>
            <a:br>
              <a:rPr lang="en-US" dirty="0"/>
            </a:br>
            <a:r>
              <a:rPr lang="en-US" dirty="0"/>
              <a:t>bread” to their usual worship, as </a:t>
            </a:r>
            <a:br>
              <a:rPr lang="en-US" dirty="0"/>
            </a:br>
            <a:r>
              <a:rPr lang="en-US" dirty="0"/>
              <a:t>Jesus instructed them.</a:t>
            </a:r>
          </a:p>
        </p:txBody>
      </p:sp>
      <p:pic>
        <p:nvPicPr>
          <p:cNvPr id="5" name="Picture 4" descr="A picture containing person, food, indoor, hand&#10;&#10;Description automatically generated">
            <a:extLst>
              <a:ext uri="{FF2B5EF4-FFF2-40B4-BE49-F238E27FC236}">
                <a16:creationId xmlns:a16="http://schemas.microsoft.com/office/drawing/2014/main" id="{74389BB9-A82B-4E99-9AB3-86AADF44828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9966" r="12792"/>
          <a:stretch/>
        </p:blipFill>
        <p:spPr>
          <a:xfrm>
            <a:off x="5969876" y="3084786"/>
            <a:ext cx="3176752" cy="27432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1017587"/>
            <a:ext cx="8229600" cy="533400"/>
          </a:xfrm>
        </p:spPr>
        <p:txBody>
          <a:bodyPr>
            <a:noAutofit/>
          </a:bodyPr>
          <a:lstStyle/>
          <a:p>
            <a:r>
              <a:rPr lang="en-US" dirty="0"/>
              <a:t>The Gentiles Enter the Christian Community	</a:t>
            </a:r>
          </a:p>
        </p:txBody>
      </p:sp>
      <p:sp>
        <p:nvSpPr>
          <p:cNvPr id="3" name="Content Placeholder 2"/>
          <p:cNvSpPr>
            <a:spLocks noGrp="1"/>
          </p:cNvSpPr>
          <p:nvPr>
            <p:ph idx="1"/>
          </p:nvPr>
        </p:nvSpPr>
        <p:spPr>
          <a:xfrm>
            <a:off x="3048000" y="1600200"/>
            <a:ext cx="5867400" cy="4373563"/>
          </a:xfrm>
        </p:spPr>
        <p:txBody>
          <a:bodyPr>
            <a:noAutofit/>
          </a:bodyPr>
          <a:lstStyle/>
          <a:p>
            <a:pPr marL="231775" indent="-231775">
              <a:lnSpc>
                <a:spcPct val="114000"/>
              </a:lnSpc>
              <a:spcBef>
                <a:spcPts val="0"/>
              </a:spcBef>
            </a:pPr>
            <a:r>
              <a:rPr lang="en-US" sz="2200" dirty="0"/>
              <a:t>The apostolic efforts of the Apostle Paul (and others) encouraged Gentiles from </a:t>
            </a:r>
            <a:br>
              <a:rPr lang="en-US" sz="2200" dirty="0"/>
            </a:br>
            <a:r>
              <a:rPr lang="en-US" sz="2200" dirty="0"/>
              <a:t>all over the Roman Empire to become Christian. </a:t>
            </a:r>
          </a:p>
          <a:p>
            <a:pPr marL="231775" indent="-231775">
              <a:lnSpc>
                <a:spcPct val="114000"/>
              </a:lnSpc>
              <a:spcBef>
                <a:spcPts val="0"/>
              </a:spcBef>
            </a:pPr>
            <a:r>
              <a:rPr lang="en-US" sz="2200" dirty="0"/>
              <a:t>They gathered, like the Jewish Christians, to read from the writings of the prophets and the letters of Paul and others. </a:t>
            </a:r>
          </a:p>
          <a:p>
            <a:pPr marL="231775" indent="-231775">
              <a:lnSpc>
                <a:spcPct val="114000"/>
              </a:lnSpc>
              <a:spcBef>
                <a:spcPts val="0"/>
              </a:spcBef>
            </a:pPr>
            <a:r>
              <a:rPr lang="en-US" sz="2200" dirty="0"/>
              <a:t>They prayed and celebrated the Eucharist together. </a:t>
            </a:r>
          </a:p>
          <a:p>
            <a:pPr marL="231775" indent="-231775">
              <a:lnSpc>
                <a:spcPct val="114000"/>
              </a:lnSpc>
              <a:spcBef>
                <a:spcPts val="0"/>
              </a:spcBef>
            </a:pPr>
            <a:r>
              <a:rPr lang="en-US" sz="2200" dirty="0"/>
              <a:t>They gathered on Sunday in private </a:t>
            </a:r>
            <a:br>
              <a:rPr lang="en-US" sz="2200" dirty="0"/>
            </a:br>
            <a:r>
              <a:rPr lang="en-US" sz="2200" dirty="0"/>
              <a:t>homes as there were no synagogues</a:t>
            </a:r>
            <a:br>
              <a:rPr lang="en-US" sz="2200" dirty="0"/>
            </a:br>
            <a:r>
              <a:rPr lang="en-US" sz="2200" dirty="0"/>
              <a:t>or special buildings available. </a:t>
            </a:r>
          </a:p>
        </p:txBody>
      </p:sp>
      <p:pic>
        <p:nvPicPr>
          <p:cNvPr id="5" name="Picture 4" descr="A close up of a statue&#10;&#10;Description automatically generated">
            <a:extLst>
              <a:ext uri="{FF2B5EF4-FFF2-40B4-BE49-F238E27FC236}">
                <a16:creationId xmlns:a16="http://schemas.microsoft.com/office/drawing/2014/main" id="{F33A6656-C5FB-49A4-A6F7-F3F1C19FB3B7}"/>
              </a:ext>
            </a:extLst>
          </p:cNvPr>
          <p:cNvPicPr>
            <a:picLocks noChangeAspect="1"/>
          </p:cNvPicPr>
          <p:nvPr/>
        </p:nvPicPr>
        <p:blipFill rotWithShape="1">
          <a:blip r:embed="rId3">
            <a:extLst>
              <a:ext uri="{28A0092B-C50C-407E-A947-70E740481C1C}">
                <a14:useLocalDpi xmlns:a14="http://schemas.microsoft.com/office/drawing/2010/main" val="0"/>
              </a:ext>
            </a:extLst>
          </a:blip>
          <a:srcRect l="18812" r="16201"/>
          <a:stretch/>
        </p:blipFill>
        <p:spPr>
          <a:xfrm>
            <a:off x="0" y="1676400"/>
            <a:ext cx="2895600" cy="29718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6384" y="1024445"/>
            <a:ext cx="5715000" cy="533400"/>
          </a:xfrm>
        </p:spPr>
        <p:txBody>
          <a:bodyPr/>
          <a:lstStyle/>
          <a:p>
            <a:r>
              <a:rPr lang="en-US" dirty="0"/>
              <a:t>Liturgy		</a:t>
            </a:r>
          </a:p>
        </p:txBody>
      </p:sp>
      <p:sp>
        <p:nvSpPr>
          <p:cNvPr id="3" name="Content Placeholder 2"/>
          <p:cNvSpPr>
            <a:spLocks noGrp="1"/>
          </p:cNvSpPr>
          <p:nvPr>
            <p:ph idx="1"/>
          </p:nvPr>
        </p:nvSpPr>
        <p:spPr>
          <a:xfrm>
            <a:off x="762000" y="1600200"/>
            <a:ext cx="7924800" cy="4373563"/>
          </a:xfrm>
        </p:spPr>
        <p:txBody>
          <a:bodyPr>
            <a:normAutofit/>
          </a:bodyPr>
          <a:lstStyle/>
          <a:p>
            <a:pPr marL="231775" indent="-231775">
              <a:lnSpc>
                <a:spcPct val="114000"/>
              </a:lnSpc>
              <a:spcBef>
                <a:spcPts val="0"/>
              </a:spcBef>
            </a:pPr>
            <a:r>
              <a:rPr lang="en-US" dirty="0"/>
              <a:t>Liturgy is “the people’s work.” </a:t>
            </a:r>
          </a:p>
          <a:p>
            <a:pPr marL="231775" indent="-231775">
              <a:lnSpc>
                <a:spcPct val="114000"/>
              </a:lnSpc>
              <a:spcBef>
                <a:spcPts val="0"/>
              </a:spcBef>
            </a:pPr>
            <a:r>
              <a:rPr lang="en-US" dirty="0"/>
              <a:t>We can participate in a variety of ways, such as singing in the choir, reading from Scripture as a lector, taking up the collection, or performing the duties of an usher. </a:t>
            </a:r>
          </a:p>
          <a:p>
            <a:pPr marL="231775" indent="-231775">
              <a:lnSpc>
                <a:spcPct val="114000"/>
              </a:lnSpc>
              <a:spcBef>
                <a:spcPts val="0"/>
              </a:spcBef>
            </a:pPr>
            <a:r>
              <a:rPr lang="en-US" dirty="0"/>
              <a:t>We can participate in the </a:t>
            </a:r>
            <a:br>
              <a:rPr lang="en-US" dirty="0"/>
            </a:br>
            <a:r>
              <a:rPr lang="en-US" dirty="0"/>
              <a:t>celebration of the Eucharist </a:t>
            </a:r>
            <a:br>
              <a:rPr lang="en-US" dirty="0"/>
            </a:br>
            <a:r>
              <a:rPr lang="en-US" dirty="0"/>
              <a:t>by responding in prayer and </a:t>
            </a:r>
            <a:br>
              <a:rPr lang="en-US" dirty="0"/>
            </a:br>
            <a:r>
              <a:rPr lang="en-US" dirty="0"/>
              <a:t>raising our voices in song. </a:t>
            </a:r>
          </a:p>
        </p:txBody>
      </p:sp>
      <p:pic>
        <p:nvPicPr>
          <p:cNvPr id="5" name="Picture 4" descr="Two people standing in front of a window&#10;&#10;Description automatically generated">
            <a:extLst>
              <a:ext uri="{FF2B5EF4-FFF2-40B4-BE49-F238E27FC236}">
                <a16:creationId xmlns:a16="http://schemas.microsoft.com/office/drawing/2014/main" id="{D0DD413F-83DC-4FF1-A2AE-0C5B3C17240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57800" y="3546003"/>
            <a:ext cx="3886200" cy="259209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947928"/>
            <a:ext cx="8229600" cy="533400"/>
          </a:xfrm>
        </p:spPr>
        <p:txBody>
          <a:bodyPr/>
          <a:lstStyle/>
          <a:p>
            <a:r>
              <a:rPr lang="en-US" dirty="0"/>
              <a:t>The Liturgy of the Word</a:t>
            </a:r>
          </a:p>
        </p:txBody>
      </p:sp>
      <p:pic>
        <p:nvPicPr>
          <p:cNvPr id="5" name="Picture 4" descr="A picture containing table, indoor, person, sitting&#10;&#10;Description automatically generated">
            <a:extLst>
              <a:ext uri="{FF2B5EF4-FFF2-40B4-BE49-F238E27FC236}">
                <a16:creationId xmlns:a16="http://schemas.microsoft.com/office/drawing/2014/main" id="{A952EDDC-96DE-43E5-901B-3980D446D3E6}"/>
              </a:ext>
            </a:extLst>
          </p:cNvPr>
          <p:cNvPicPr>
            <a:picLocks noChangeAspect="1"/>
          </p:cNvPicPr>
          <p:nvPr/>
        </p:nvPicPr>
        <p:blipFill rotWithShape="1">
          <a:blip r:embed="rId3">
            <a:extLst>
              <a:ext uri="{28A0092B-C50C-407E-A947-70E740481C1C}">
                <a14:useLocalDpi xmlns:a14="http://schemas.microsoft.com/office/drawing/2010/main" val="0"/>
              </a:ext>
            </a:extLst>
          </a:blip>
          <a:srcRect t="20401" r="14407" b="1075"/>
          <a:stretch/>
        </p:blipFill>
        <p:spPr>
          <a:xfrm>
            <a:off x="5283728" y="3962399"/>
            <a:ext cx="3860271" cy="2362201"/>
          </a:xfrm>
          <a:prstGeom prst="rect">
            <a:avLst/>
          </a:prstGeom>
        </p:spPr>
      </p:pic>
      <p:sp>
        <p:nvSpPr>
          <p:cNvPr id="3" name="Content Placeholder 2"/>
          <p:cNvSpPr>
            <a:spLocks noGrp="1"/>
          </p:cNvSpPr>
          <p:nvPr>
            <p:ph idx="1"/>
          </p:nvPr>
        </p:nvSpPr>
        <p:spPr>
          <a:xfrm>
            <a:off x="710184" y="1493837"/>
            <a:ext cx="8001001" cy="4373563"/>
          </a:xfrm>
        </p:spPr>
        <p:txBody>
          <a:bodyPr>
            <a:noAutofit/>
          </a:bodyPr>
          <a:lstStyle/>
          <a:p>
            <a:pPr marL="231775" indent="-231775">
              <a:lnSpc>
                <a:spcPct val="114000"/>
              </a:lnSpc>
              <a:spcBef>
                <a:spcPts val="0"/>
              </a:spcBef>
            </a:pPr>
            <a:r>
              <a:rPr lang="en-US" sz="2200" dirty="0"/>
              <a:t>The Word we hear in the Liturgy of the Word is the new </a:t>
            </a:r>
            <a:br>
              <a:rPr lang="en-US" sz="2200" dirty="0"/>
            </a:br>
            <a:r>
              <a:rPr lang="en-US" sz="2200" dirty="0"/>
              <a:t>and living Word of God, directed to us, in our time, and </a:t>
            </a:r>
            <a:br>
              <a:rPr lang="en-US" sz="2200" dirty="0"/>
            </a:br>
            <a:r>
              <a:rPr lang="en-US" sz="2200" dirty="0"/>
              <a:t>in our lives. </a:t>
            </a:r>
          </a:p>
          <a:p>
            <a:pPr marL="231775" indent="-231775">
              <a:lnSpc>
                <a:spcPct val="114000"/>
              </a:lnSpc>
              <a:spcBef>
                <a:spcPts val="0"/>
              </a:spcBef>
            </a:pPr>
            <a:r>
              <a:rPr lang="en-US" sz="2200" dirty="0"/>
              <a:t>The Word of God is not confined to the pages of Scripture. </a:t>
            </a:r>
          </a:p>
          <a:p>
            <a:pPr marL="231775" indent="-231775">
              <a:lnSpc>
                <a:spcPct val="114000"/>
              </a:lnSpc>
              <a:spcBef>
                <a:spcPts val="0"/>
              </a:spcBef>
            </a:pPr>
            <a:r>
              <a:rPr lang="en-US" sz="2200" dirty="0"/>
              <a:t>If we are attentive to the Word, the Holy Spirit plants that </a:t>
            </a:r>
            <a:br>
              <a:rPr lang="en-US" sz="2200" dirty="0"/>
            </a:br>
            <a:r>
              <a:rPr lang="en-US" sz="2200" dirty="0"/>
              <a:t>Word deep in our hearts, so that what we hear influences </a:t>
            </a:r>
            <a:br>
              <a:rPr lang="en-US" sz="2200" dirty="0"/>
            </a:br>
            <a:r>
              <a:rPr lang="en-US" sz="2200" dirty="0"/>
              <a:t>us on the deepest level. </a:t>
            </a:r>
          </a:p>
          <a:p>
            <a:pPr marL="231775" indent="-231775">
              <a:lnSpc>
                <a:spcPct val="114000"/>
              </a:lnSpc>
              <a:spcBef>
                <a:spcPts val="0"/>
              </a:spcBef>
            </a:pPr>
            <a:r>
              <a:rPr lang="en-US" sz="2200" dirty="0"/>
              <a:t>The Word becomes the root and </a:t>
            </a:r>
            <a:br>
              <a:rPr lang="en-US" sz="2200" dirty="0"/>
            </a:br>
            <a:r>
              <a:rPr lang="en-US" sz="2200" dirty="0"/>
              <a:t>foundation of our participation </a:t>
            </a:r>
            <a:br>
              <a:rPr lang="en-US" sz="2200" dirty="0"/>
            </a:br>
            <a:r>
              <a:rPr lang="en-US" sz="2200" dirty="0"/>
              <a:t>in the Eucharist and of our lives. </a:t>
            </a:r>
          </a:p>
        </p:txBody>
      </p:sp>
    </p:spTree>
  </p:cSld>
  <p:clrMapOvr>
    <a:masterClrMapping/>
  </p:clrMapOvr>
</p:sld>
</file>

<file path=ppt/theme/theme1.xml><?xml version="1.0" encoding="utf-8"?>
<a:theme xmlns:a="http://schemas.openxmlformats.org/drawingml/2006/main" name="LIC 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w="9525">
          <a:noFill/>
          <a:miter lim="800000"/>
          <a:headEnd/>
          <a:tailEnd/>
        </a:ln>
      </a:spPr>
      <a:bodyPr>
        <a:spAutoFit/>
      </a:bodyPr>
      <a:lstStyle>
        <a:defPPr>
          <a:defRPr sz="800" dirty="0">
            <a:solidFill>
              <a:schemeClr val="bg1">
                <a:lumMod val="65000"/>
              </a:schemeClr>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TotalTime>
  <Words>2052</Words>
  <Application>Microsoft Office PowerPoint</Application>
  <PresentationFormat>On-screen Show (4:3)</PresentationFormat>
  <Paragraphs>149</Paragraphs>
  <Slides>19</Slides>
  <Notes>19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19</vt:i4>
      </vt:variant>
    </vt:vector>
  </HeadingPairs>
  <TitlesOfParts>
    <vt:vector size="22" baseType="lpstr">
      <vt:lpstr>Arial</vt:lpstr>
      <vt:lpstr>Calibri</vt:lpstr>
      <vt:lpstr>LIC Presentation template</vt:lpstr>
      <vt:lpstr>The Celebration  of the Eucharist</vt:lpstr>
      <vt:lpstr> Why is it important to attend  Mass every Sunday?</vt:lpstr>
      <vt:lpstr>The Four Main Parts  of the Eucharistic Celebration</vt:lpstr>
      <vt:lpstr>The Celebration of the Eucharist</vt:lpstr>
      <vt:lpstr>Would Mass Be the Same if You Are There or Not?</vt:lpstr>
      <vt:lpstr>The Gathering of the Assembly  in the Early Church</vt:lpstr>
      <vt:lpstr>The Gentiles Enter the Christian Community </vt:lpstr>
      <vt:lpstr>Liturgy  </vt:lpstr>
      <vt:lpstr>The Liturgy of the Word</vt:lpstr>
      <vt:lpstr> </vt:lpstr>
      <vt:lpstr>The Liturgy of the Word (continued)</vt:lpstr>
      <vt:lpstr>The Liturgy of the Word (continued)</vt:lpstr>
      <vt:lpstr>The Liturgy of the Eucharist</vt:lpstr>
      <vt:lpstr>The Presentation and Preparation of the Gifts</vt:lpstr>
      <vt:lpstr>The Gifts of Bread and Wine</vt:lpstr>
      <vt:lpstr>Receiving the Eucharist</vt:lpstr>
      <vt:lpstr>Receiving the Eucharist (continued)</vt:lpstr>
      <vt:lpstr>The Eucharistic Prayer and Communion Rite</vt:lpstr>
      <vt:lpstr>Ministries at Mass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Celebration  of the Eucharist</dc:title>
  <dc:creator>Ivy Wick</dc:creator>
  <cp:lastModifiedBy>Brooke</cp:lastModifiedBy>
  <cp:revision>47</cp:revision>
  <dcterms:created xsi:type="dcterms:W3CDTF">2020-11-16T01:12:13Z</dcterms:created>
  <dcterms:modified xsi:type="dcterms:W3CDTF">2020-12-04T15:59:57Z</dcterms:modified>
</cp:coreProperties>
</file>